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10" autoAdjust="0"/>
  </p:normalViewPr>
  <p:slideViewPr>
    <p:cSldViewPr snapToGrid="0">
      <p:cViewPr varScale="1">
        <p:scale>
          <a:sx n="99" d="100"/>
          <a:sy n="99" d="100"/>
        </p:scale>
        <p:origin x="9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28861-1C69-4113-91FA-74E13B58DBC1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155E1-2B15-4B38-8D54-BA45F802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741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155E1-2B15-4B38-8D54-BA45F802EE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000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2493-C2FE-4A33-9786-10E81269FA8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8D18-B6E7-4CF3-BE33-9F1B2E248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37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2493-C2FE-4A33-9786-10E81269FA8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8D18-B6E7-4CF3-BE33-9F1B2E248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82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2493-C2FE-4A33-9786-10E81269FA8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8D18-B6E7-4CF3-BE33-9F1B2E24832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4408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2493-C2FE-4A33-9786-10E81269FA8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8D18-B6E7-4CF3-BE33-9F1B2E248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18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2493-C2FE-4A33-9786-10E81269FA8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8D18-B6E7-4CF3-BE33-9F1B2E24832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5037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2493-C2FE-4A33-9786-10E81269FA8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8D18-B6E7-4CF3-BE33-9F1B2E248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934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2493-C2FE-4A33-9786-10E81269FA8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8D18-B6E7-4CF3-BE33-9F1B2E248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136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2493-C2FE-4A33-9786-10E81269FA8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8D18-B6E7-4CF3-BE33-9F1B2E248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44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2493-C2FE-4A33-9786-10E81269FA8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8D18-B6E7-4CF3-BE33-9F1B2E248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04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2493-C2FE-4A33-9786-10E81269FA8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8D18-B6E7-4CF3-BE33-9F1B2E248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2493-C2FE-4A33-9786-10E81269FA8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8D18-B6E7-4CF3-BE33-9F1B2E248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040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2493-C2FE-4A33-9786-10E81269FA8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8D18-B6E7-4CF3-BE33-9F1B2E248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09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2493-C2FE-4A33-9786-10E81269FA8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8D18-B6E7-4CF3-BE33-9F1B2E248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23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2493-C2FE-4A33-9786-10E81269FA8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8D18-B6E7-4CF3-BE33-9F1B2E248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74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2493-C2FE-4A33-9786-10E81269FA8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8D18-B6E7-4CF3-BE33-9F1B2E248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8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2493-C2FE-4A33-9786-10E81269FA8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8D18-B6E7-4CF3-BE33-9F1B2E248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08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02493-C2FE-4A33-9786-10E81269FA8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CB8D18-B6E7-4CF3-BE33-9F1B2E248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54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519502"/>
              </p:ext>
            </p:extLst>
          </p:nvPr>
        </p:nvGraphicFramePr>
        <p:xfrm>
          <a:off x="2261938" y="356616"/>
          <a:ext cx="6920564" cy="6501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20564">
                  <a:extLst>
                    <a:ext uri="{9D8B030D-6E8A-4147-A177-3AD203B41FA5}">
                      <a16:colId xmlns:a16="http://schemas.microsoft.com/office/drawing/2014/main" val="2624242"/>
                    </a:ext>
                  </a:extLst>
                </a:gridCol>
              </a:tblGrid>
              <a:tr h="1026534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…что едва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Где сыщется столица, как </a:t>
                      </a: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Москва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* 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372868"/>
                  </a:ext>
                </a:extLst>
              </a:tr>
              <a:tr h="1026534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 впрочем, он дойдет до степеней известных,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Ведь нынче любят </a:t>
                      </a: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бессловесных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* 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016076"/>
                  </a:ext>
                </a:extLst>
              </a:tr>
              <a:tr h="1368712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 все Кузнецкий мост, и вечные французы,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Оттуда к нам, и авторы, и музы: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Губители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карманов и сердец!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* 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8484016"/>
                  </a:ext>
                </a:extLst>
              </a:tr>
              <a:tr h="1026534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 </a:t>
                      </a: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судьи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кто? - За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древностию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лет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свободной жизни их вражда непримирима,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* 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4000802"/>
                  </a:ext>
                </a:extLst>
              </a:tr>
              <a:tr h="1026534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А? Как по вашему? По нашему </a:t>
                      </a: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смышлен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Упал он больно, встал здорово.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* 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5936369"/>
                  </a:ext>
                </a:extLst>
              </a:tr>
              <a:tr h="1026534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Ах! если </a:t>
                      </a: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любит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кто кого,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Зачем ума искать и ездить так далеко?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* 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9953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6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930857"/>
              </p:ext>
            </p:extLst>
          </p:nvPr>
        </p:nvGraphicFramePr>
        <p:xfrm>
          <a:off x="1347537" y="741144"/>
          <a:ext cx="6631805" cy="5244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31805">
                  <a:extLst>
                    <a:ext uri="{9D8B030D-6E8A-4147-A177-3AD203B41FA5}">
                      <a16:colId xmlns:a16="http://schemas.microsoft.com/office/drawing/2014/main" val="1050048911"/>
                    </a:ext>
                  </a:extLst>
                </a:gridCol>
              </a:tblGrid>
              <a:tr h="979693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Ах! матушка, не довершай удара!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Кто беден, тот тебе не пара.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* * *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647" marR="60647" marT="0" marB="0"/>
                </a:tc>
                <a:extLst>
                  <a:ext uri="{0D108BD9-81ED-4DB2-BD59-A6C34878D82A}">
                    <a16:rowId xmlns:a16="http://schemas.microsoft.com/office/drawing/2014/main" val="1629201884"/>
                  </a:ext>
                </a:extLst>
              </a:tr>
              <a:tr h="979693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Ах! тот скажи любви конец,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Кто на три годы вдаль уедет.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* * *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647" marR="60647" marT="0" marB="0"/>
                </a:tc>
                <a:extLst>
                  <a:ext uri="{0D108BD9-81ED-4DB2-BD59-A6C34878D82A}">
                    <a16:rowId xmlns:a16="http://schemas.microsoft.com/office/drawing/2014/main" val="1655672171"/>
                  </a:ext>
                </a:extLst>
              </a:tr>
              <a:tr h="979693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Бал вещь хорошая, неволя-то горька;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 кто жениться нас неволит!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* * *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647" marR="60647" marT="0" marB="0"/>
                </a:tc>
                <a:extLst>
                  <a:ext uri="{0D108BD9-81ED-4DB2-BD59-A6C34878D82A}">
                    <a16:rowId xmlns:a16="http://schemas.microsoft.com/office/drawing/2014/main" val="2798765595"/>
                  </a:ext>
                </a:extLst>
              </a:tr>
              <a:tr h="653129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Блажен, кто верует, тепло ему на свете! 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* * *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647" marR="60647" marT="0" marB="0"/>
                </a:tc>
                <a:extLst>
                  <a:ext uri="{0D108BD9-81ED-4DB2-BD59-A6C34878D82A}">
                    <a16:rowId xmlns:a16="http://schemas.microsoft.com/office/drawing/2014/main" val="1932988680"/>
                  </a:ext>
                </a:extLst>
              </a:tr>
              <a:tr h="1651836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Вон из Москвы! Сюда я больше не ездок.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Бегу, не оглянусь, пойду искать по свету,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Где оскорбленному есть чувству уголок! -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Карету мне, карету!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* * *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647" marR="60647" marT="0" marB="0"/>
                </a:tc>
                <a:extLst>
                  <a:ext uri="{0D108BD9-81ED-4DB2-BD59-A6C34878D82A}">
                    <a16:rowId xmlns:a16="http://schemas.microsoft.com/office/drawing/2014/main" val="4278582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72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627638"/>
              </p:ext>
            </p:extLst>
          </p:nvPr>
        </p:nvGraphicFramePr>
        <p:xfrm>
          <a:off x="2391036" y="721894"/>
          <a:ext cx="6156197" cy="5440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56197">
                  <a:extLst>
                    <a:ext uri="{9D8B030D-6E8A-4147-A177-3AD203B41FA5}">
                      <a16:colId xmlns:a16="http://schemas.microsoft.com/office/drawing/2014/main" val="2834102814"/>
                    </a:ext>
                  </a:extLst>
                </a:gridCol>
              </a:tblGrid>
              <a:tr h="938426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Вот эдаких людей бы сечь-то,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 приговаривать: писать, писать, писать;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* * *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080" marR="57080" marT="0" marB="0"/>
                </a:tc>
                <a:extLst>
                  <a:ext uri="{0D108BD9-81ED-4DB2-BD59-A6C34878D82A}">
                    <a16:rowId xmlns:a16="http://schemas.microsoft.com/office/drawing/2014/main" val="3329281360"/>
                  </a:ext>
                </a:extLst>
              </a:tr>
              <a:tr h="938426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Где? Укажите мне отечества отцы,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Которых мы должны принять за образцы?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* * *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080" marR="57080" marT="0" marB="0"/>
                </a:tc>
                <a:extLst>
                  <a:ext uri="{0D108BD9-81ED-4DB2-BD59-A6C34878D82A}">
                    <a16:rowId xmlns:a16="http://schemas.microsoft.com/office/drawing/2014/main" val="1591037098"/>
                  </a:ext>
                </a:extLst>
              </a:tr>
              <a:tr h="938426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Господствует еще смешенье языков: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Французского с нижегородским? –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* * *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080" marR="57080" marT="0" marB="0"/>
                </a:tc>
                <a:extLst>
                  <a:ext uri="{0D108BD9-81ED-4DB2-BD59-A6C34878D82A}">
                    <a16:rowId xmlns:a16="http://schemas.microsoft.com/office/drawing/2014/main" val="599723501"/>
                  </a:ext>
                </a:extLst>
              </a:tr>
              <a:tr h="625618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Грех не беда, молва не хороша.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* * *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080" marR="57080" marT="0" marB="0"/>
                </a:tc>
                <a:extLst>
                  <a:ext uri="{0D108BD9-81ED-4DB2-BD59-A6C34878D82A}">
                    <a16:rowId xmlns:a16="http://schemas.microsoft.com/office/drawing/2014/main" val="3652385590"/>
                  </a:ext>
                </a:extLst>
              </a:tr>
              <a:tr h="938426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 есть охотники поподличать везде,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 нынче смех страшит и держит стыд в узде…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* * *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080" marR="57080" marT="0" marB="0"/>
                </a:tc>
                <a:extLst>
                  <a:ext uri="{0D108BD9-81ED-4DB2-BD59-A6C34878D82A}">
                    <a16:rowId xmlns:a16="http://schemas.microsoft.com/office/drawing/2014/main" val="2726401941"/>
                  </a:ext>
                </a:extLst>
              </a:tr>
              <a:tr h="938426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 и кому в Москве не зажимали рты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Обеды, ужины и танцы?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* * *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080" marR="57080" marT="0" marB="0"/>
                </a:tc>
                <a:extLst>
                  <a:ext uri="{0D108BD9-81ED-4DB2-BD59-A6C34878D82A}">
                    <a16:rowId xmlns:a16="http://schemas.microsoft.com/office/drawing/2014/main" val="1619073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08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621587"/>
              </p:ext>
            </p:extLst>
          </p:nvPr>
        </p:nvGraphicFramePr>
        <p:xfrm>
          <a:off x="1511166" y="77004"/>
          <a:ext cx="7103445" cy="8901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03445">
                  <a:extLst>
                    <a:ext uri="{9D8B030D-6E8A-4147-A177-3AD203B41FA5}">
                      <a16:colId xmlns:a16="http://schemas.microsoft.com/office/drawing/2014/main" val="2744485806"/>
                    </a:ext>
                  </a:extLst>
                </a:gridCol>
              </a:tblGrid>
              <a:tr h="751728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 умный человек не может быть не плутом.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* * *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90" marR="42190" marT="0" marB="0"/>
                </a:tc>
                <a:extLst>
                  <a:ext uri="{0D108BD9-81ED-4DB2-BD59-A6C34878D82A}">
                    <a16:rowId xmlns:a16="http://schemas.microsoft.com/office/drawing/2014/main" val="746889485"/>
                  </a:ext>
                </a:extLst>
              </a:tr>
              <a:tr h="1151650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Да, чтоб чины добыть есть многие каналы;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 них как истинный философ я сужу…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* * *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90" marR="42190" marT="0" marB="0"/>
                </a:tc>
                <a:extLst>
                  <a:ext uri="{0D108BD9-81ED-4DB2-BD59-A6C34878D82A}">
                    <a16:rowId xmlns:a16="http://schemas.microsoft.com/office/drawing/2014/main" val="1676096414"/>
                  </a:ext>
                </a:extLst>
              </a:tr>
              <a:tr h="1151650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Душа здесь у меня каким-то горем сжата,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 в многолюдстве я потерян, сам не свой.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* * *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90" marR="42190" marT="0" marB="0"/>
                </a:tc>
                <a:extLst>
                  <a:ext uri="{0D108BD9-81ED-4DB2-BD59-A6C34878D82A}">
                    <a16:rowId xmlns:a16="http://schemas.microsoft.com/office/drawing/2014/main" val="4036950069"/>
                  </a:ext>
                </a:extLst>
              </a:tr>
              <a:tr h="1551571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в </a:t>
                      </a:r>
                      <a:r>
                        <a:rPr lang="ru-RU" sz="1600" dirty="0" err="1">
                          <a:effectLst/>
                        </a:rPr>
                        <a:t>чтеньи</a:t>
                      </a:r>
                      <a:r>
                        <a:rPr lang="ru-RU" sz="1600" dirty="0">
                          <a:effectLst/>
                        </a:rPr>
                        <a:t> прок-от не велик: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Ей сна нет от французских книг,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 мне от русских больно спится.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90" marR="42190" marT="0" marB="0"/>
                </a:tc>
                <a:extLst>
                  <a:ext uri="{0D108BD9-81ED-4DB2-BD59-A6C34878D82A}">
                    <a16:rowId xmlns:a16="http://schemas.microsoft.com/office/drawing/2014/main" val="648130041"/>
                  </a:ext>
                </a:extLst>
              </a:tr>
              <a:tr h="751728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 точно начал свет глупеть!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* * *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90" marR="42190" marT="0" marB="0"/>
                </a:tc>
                <a:extLst>
                  <a:ext uri="{0D108BD9-81ED-4DB2-BD59-A6C34878D82A}">
                    <a16:rowId xmlns:a16="http://schemas.microsoft.com/office/drawing/2014/main" val="3234559222"/>
                  </a:ext>
                </a:extLst>
              </a:tr>
              <a:tr h="792214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 я в чины бы лез, да неудачи встретил…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* * *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90" marR="42190" marT="0" marB="0"/>
                </a:tc>
                <a:extLst>
                  <a:ext uri="{0D108BD9-81ED-4DB2-BD59-A6C34878D82A}">
                    <a16:rowId xmlns:a16="http://schemas.microsoft.com/office/drawing/2014/main" val="3418404587"/>
                  </a:ext>
                </a:extLst>
              </a:tr>
              <a:tr h="2751336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90" marR="42190" marT="0" marB="0"/>
                </a:tc>
                <a:extLst>
                  <a:ext uri="{0D108BD9-81ED-4DB2-BD59-A6C34878D82A}">
                    <a16:rowId xmlns:a16="http://schemas.microsoft.com/office/drawing/2014/main" val="2001705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7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15889"/>
              </p:ext>
            </p:extLst>
          </p:nvPr>
        </p:nvGraphicFramePr>
        <p:xfrm>
          <a:off x="2391036" y="462014"/>
          <a:ext cx="6146571" cy="6217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46571">
                  <a:extLst>
                    <a:ext uri="{9D8B030D-6E8A-4147-A177-3AD203B41FA5}">
                      <a16:colId xmlns:a16="http://schemas.microsoft.com/office/drawing/2014/main" val="1178721647"/>
                    </a:ext>
                  </a:extLst>
                </a:gridCol>
              </a:tblGrid>
              <a:tr h="2296672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Избавь, ученостью меня не обморочишь,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Скликай других, а если хочешь,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Я князь-Григорию и вам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Фельдфебеля в </a:t>
                      </a:r>
                      <a:r>
                        <a:rPr lang="ru-RU" sz="1600" dirty="0" err="1">
                          <a:effectLst/>
                        </a:rPr>
                        <a:t>Волтеры</a:t>
                      </a:r>
                      <a:r>
                        <a:rPr lang="ru-RU" sz="1600" dirty="0">
                          <a:effectLst/>
                        </a:rPr>
                        <a:t> дам.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Он в три шеренги вас построит,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 пикните, так мигом успокоит…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080" marR="57080" marT="0" marB="0"/>
                </a:tc>
                <a:extLst>
                  <a:ext uri="{0D108BD9-81ED-4DB2-BD59-A6C34878D82A}">
                    <a16:rowId xmlns:a16="http://schemas.microsoft.com/office/drawing/2014/main" val="1385043066"/>
                  </a:ext>
                </a:extLst>
              </a:tr>
              <a:tr h="1312383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Как станешь представлять к </a:t>
                      </a:r>
                      <a:r>
                        <a:rPr lang="ru-RU" sz="1600" dirty="0" err="1">
                          <a:effectLst/>
                        </a:rPr>
                        <a:t>крестишку</a:t>
                      </a:r>
                      <a:r>
                        <a:rPr lang="ru-RU" sz="1600" dirty="0">
                          <a:effectLst/>
                        </a:rPr>
                        <a:t> ли, 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 местечку,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Ну как не порадеть родному человечку?..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080" marR="57080" marT="0" marB="0"/>
                </a:tc>
                <a:extLst>
                  <a:ext uri="{0D108BD9-81ED-4DB2-BD59-A6C34878D82A}">
                    <a16:rowId xmlns:a16="http://schemas.microsoft.com/office/drawing/2014/main" val="3077414339"/>
                  </a:ext>
                </a:extLst>
              </a:tr>
              <a:tr h="984287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Конечно нет в нем этого ума,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Что гений для иных, а для иных чума,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080" marR="57080" marT="0" marB="0"/>
                </a:tc>
                <a:extLst>
                  <a:ext uri="{0D108BD9-81ED-4DB2-BD59-A6C34878D82A}">
                    <a16:rowId xmlns:a16="http://schemas.microsoft.com/office/drawing/2014/main" val="3942320988"/>
                  </a:ext>
                </a:extLst>
              </a:tr>
              <a:tr h="984287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Кричали женщины: ура!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в воздух чепчики бросали.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080" marR="57080" marT="0" marB="0"/>
                </a:tc>
                <a:extLst>
                  <a:ext uri="{0D108BD9-81ED-4DB2-BD59-A6C34878D82A}">
                    <a16:rowId xmlns:a16="http://schemas.microsoft.com/office/drawing/2014/main" val="2799985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34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757932"/>
              </p:ext>
            </p:extLst>
          </p:nvPr>
        </p:nvGraphicFramePr>
        <p:xfrm>
          <a:off x="2534647" y="134754"/>
          <a:ext cx="5974086" cy="658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4086">
                  <a:extLst>
                    <a:ext uri="{9D8B030D-6E8A-4147-A177-3AD203B41FA5}">
                      <a16:colId xmlns:a16="http://schemas.microsoft.com/office/drawing/2014/main" val="3244057850"/>
                    </a:ext>
                  </a:extLst>
                </a:gridCol>
              </a:tblGrid>
              <a:tr h="1312726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Кто мог бы словом и примером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Нас удержать, как крепкою возжой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 жалкой тошноты по стороне чужой.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* * *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09" marR="53909" marT="0" marB="0"/>
                </a:tc>
                <a:extLst>
                  <a:ext uri="{0D108BD9-81ED-4DB2-BD59-A6C34878D82A}">
                    <a16:rowId xmlns:a16="http://schemas.microsoft.com/office/drawing/2014/main" val="548749376"/>
                  </a:ext>
                </a:extLst>
              </a:tr>
              <a:tr h="656364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Мне в петлю лезть, а ей смешно.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* * *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09" marR="53909" marT="0" marB="0"/>
                </a:tc>
                <a:extLst>
                  <a:ext uri="{0D108BD9-81ED-4DB2-BD59-A6C34878D82A}">
                    <a16:rowId xmlns:a16="http://schemas.microsoft.com/office/drawing/2014/main" val="2922860971"/>
                  </a:ext>
                </a:extLst>
              </a:tr>
              <a:tr h="984545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Мне весело, когда смешных встречаю,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 чаще с ними я скучаю.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* * *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09" marR="53909" marT="0" marB="0"/>
                </a:tc>
                <a:extLst>
                  <a:ext uri="{0D108BD9-81ED-4DB2-BD59-A6C34878D82A}">
                    <a16:rowId xmlns:a16="http://schemas.microsoft.com/office/drawing/2014/main" val="2789146124"/>
                  </a:ext>
                </a:extLst>
              </a:tr>
              <a:tr h="984545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Муж-мальчик, муж-слуга, из жениных пажей,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Высокий идеал московских всех мужей.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* * *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09" marR="53909" marT="0" marB="0"/>
                </a:tc>
                <a:extLst>
                  <a:ext uri="{0D108BD9-81ED-4DB2-BD59-A6C34878D82A}">
                    <a16:rowId xmlns:a16="http://schemas.microsoft.com/office/drawing/2014/main" val="2802439868"/>
                  </a:ext>
                </a:extLst>
              </a:tr>
              <a:tr h="656364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Мы с нею вместе не служили.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* * *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09" marR="53909" marT="0" marB="0"/>
                </a:tc>
                <a:extLst>
                  <a:ext uri="{0D108BD9-81ED-4DB2-BD59-A6C34878D82A}">
                    <a16:rowId xmlns:a16="http://schemas.microsoft.com/office/drawing/2014/main" val="1765889722"/>
                  </a:ext>
                </a:extLst>
              </a:tr>
              <a:tr h="1312726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 быть тебе в Москве, не жить тебе с людьми.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Подалее</a:t>
                      </a:r>
                      <a:r>
                        <a:rPr lang="ru-RU" sz="1600" dirty="0">
                          <a:effectLst/>
                        </a:rPr>
                        <a:t> от этих хватов,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деревню, к тетке, в глушь, в Саратов!..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09" marR="53909" marT="0" marB="0"/>
                </a:tc>
                <a:extLst>
                  <a:ext uri="{0D108BD9-81ED-4DB2-BD59-A6C34878D82A}">
                    <a16:rowId xmlns:a16="http://schemas.microsoft.com/office/drawing/2014/main" val="2077445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6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38063"/>
              </p:ext>
            </p:extLst>
          </p:nvPr>
        </p:nvGraphicFramePr>
        <p:xfrm>
          <a:off x="2663140" y="413886"/>
          <a:ext cx="6105475" cy="7102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05475">
                  <a:extLst>
                    <a:ext uri="{9D8B030D-6E8A-4147-A177-3AD203B41FA5}">
                      <a16:colId xmlns:a16="http://schemas.microsoft.com/office/drawing/2014/main" val="990719364"/>
                    </a:ext>
                  </a:extLst>
                </a:gridCol>
              </a:tblGrid>
              <a:tr h="816780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Ну! люди в здешней стороне!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Она к нему, а он ко мне...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72" marR="51072" marT="0" marB="0"/>
                </a:tc>
                <a:extLst>
                  <a:ext uri="{0D108BD9-81ED-4DB2-BD59-A6C34878D82A}">
                    <a16:rowId xmlns:a16="http://schemas.microsoft.com/office/drawing/2014/main" val="1191053725"/>
                  </a:ext>
                </a:extLst>
              </a:tr>
              <a:tr h="884156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Ну, право, что бы вам в Москве у нас служить?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награжденья брать и весело пожить?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72" marR="51072" marT="0" marB="0"/>
                </a:tc>
                <a:extLst>
                  <a:ext uri="{0D108BD9-81ED-4DB2-BD59-A6C34878D82A}">
                    <a16:rowId xmlns:a16="http://schemas.microsoft.com/office/drawing/2014/main" val="3623615559"/>
                  </a:ext>
                </a:extLst>
              </a:tr>
              <a:tr h="884156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О! если б кто в людей проник: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Что хуже в них? Душа или язык?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72" marR="51072" marT="0" marB="0"/>
                </a:tc>
                <a:extLst>
                  <a:ext uri="{0D108BD9-81ED-4DB2-BD59-A6C34878D82A}">
                    <a16:rowId xmlns:a16="http://schemas.microsoft.com/office/drawing/2014/main" val="2147101864"/>
                  </a:ext>
                </a:extLst>
              </a:tr>
              <a:tr h="1342016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Поверили глупцы, другим передают,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Старухи вмиг тревогу бьют,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вот общественное мненье!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72" marR="51072" marT="0" marB="0"/>
                </a:tc>
                <a:extLst>
                  <a:ext uri="{0D108BD9-81ED-4DB2-BD59-A6C34878D82A}">
                    <a16:rowId xmlns:a16="http://schemas.microsoft.com/office/drawing/2014/main" val="773096980"/>
                  </a:ext>
                </a:extLst>
              </a:tr>
              <a:tr h="1151538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Уж коли зло пресечь: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Собрать все книги бы, да сжечь.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* * *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4718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72" marR="51072" marT="0" marB="0"/>
                </a:tc>
                <a:extLst>
                  <a:ext uri="{0D108BD9-81ED-4DB2-BD59-A6C34878D82A}">
                    <a16:rowId xmlns:a16="http://schemas.microsoft.com/office/drawing/2014/main" val="4253269582"/>
                  </a:ext>
                </a:extLst>
              </a:tr>
              <a:tr h="884156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072" marR="51072" marT="0" marB="0"/>
                </a:tc>
                <a:extLst>
                  <a:ext uri="{0D108BD9-81ED-4DB2-BD59-A6C34878D82A}">
                    <a16:rowId xmlns:a16="http://schemas.microsoft.com/office/drawing/2014/main" val="399037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56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528738"/>
              </p:ext>
            </p:extLst>
          </p:nvPr>
        </p:nvGraphicFramePr>
        <p:xfrm>
          <a:off x="1636295" y="86627"/>
          <a:ext cx="7680960" cy="7137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80960">
                  <a:extLst>
                    <a:ext uri="{9D8B030D-6E8A-4147-A177-3AD203B41FA5}">
                      <a16:colId xmlns:a16="http://schemas.microsoft.com/office/drawing/2014/main" val="189893984"/>
                    </a:ext>
                  </a:extLst>
                </a:gridCol>
              </a:tblGrid>
              <a:tr h="1515058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Ученье – вот чума, ученость – вот причина,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Что нынче пуще, чем когда,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Безумных развелось людей, и дел, и мнений.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09" marR="53909" marT="0" marB="0"/>
                </a:tc>
                <a:extLst>
                  <a:ext uri="{0D108BD9-81ED-4DB2-BD59-A6C34878D82A}">
                    <a16:rowId xmlns:a16="http://schemas.microsoft.com/office/drawing/2014/main" val="346352028"/>
                  </a:ext>
                </a:extLst>
              </a:tr>
              <a:tr h="1124548">
                <a:tc>
                  <a:txBody>
                    <a:bodyPr/>
                    <a:lstStyle/>
                    <a:p>
                      <a:pPr indent="4718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Чем человек </a:t>
                      </a:r>
                      <a:r>
                        <a:rPr lang="ru-RU" sz="1600" dirty="0" err="1">
                          <a:effectLst/>
                        </a:rPr>
                        <a:t>просвещеннее</a:t>
                      </a:r>
                      <a:r>
                        <a:rPr lang="ru-RU" sz="1600" dirty="0">
                          <a:effectLst/>
                        </a:rPr>
                        <a:t>, тем он полезнее своему отечеству.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09" marR="53909" marT="0" marB="0"/>
                </a:tc>
                <a:extLst>
                  <a:ext uri="{0D108BD9-81ED-4DB2-BD59-A6C34878D82A}">
                    <a16:rowId xmlns:a16="http://schemas.microsoft.com/office/drawing/2014/main" val="1891132468"/>
                  </a:ext>
                </a:extLst>
              </a:tr>
              <a:tr h="1124548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Чины людьми даются;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 люди могут обмануться.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09" marR="53909" marT="0" marB="0"/>
                </a:tc>
                <a:extLst>
                  <a:ext uri="{0D108BD9-81ED-4DB2-BD59-A6C34878D82A}">
                    <a16:rowId xmlns:a16="http://schemas.microsoft.com/office/drawing/2014/main" val="2976989166"/>
                  </a:ext>
                </a:extLst>
              </a:tr>
              <a:tr h="1905569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Что нового покажет мне Москва?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Вчера был бал, а завтра будет два.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Тот сватался - успел, а тот дал промах.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Все тот же толк, и те ж стихи в альбомах.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09" marR="53909" marT="0" marB="0"/>
                </a:tc>
                <a:extLst>
                  <a:ext uri="{0D108BD9-81ED-4DB2-BD59-A6C34878D82A}">
                    <a16:rowId xmlns:a16="http://schemas.microsoft.com/office/drawing/2014/main" val="202995856"/>
                  </a:ext>
                </a:extLst>
              </a:tr>
              <a:tr h="734038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Чуть свет уж на ногах! и я у ваших ног.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09" marR="53909" marT="0" marB="0"/>
                </a:tc>
                <a:extLst>
                  <a:ext uri="{0D108BD9-81ED-4DB2-BD59-A6C34878D82A}">
                    <a16:rowId xmlns:a16="http://schemas.microsoft.com/office/drawing/2014/main" val="2411666352"/>
                  </a:ext>
                </a:extLst>
              </a:tr>
              <a:tr h="734038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09" marR="53909" marT="0" marB="0"/>
                </a:tc>
                <a:extLst>
                  <a:ext uri="{0D108BD9-81ED-4DB2-BD59-A6C34878D82A}">
                    <a16:rowId xmlns:a16="http://schemas.microsoft.com/office/drawing/2014/main" val="3735277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88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702653"/>
              </p:ext>
            </p:extLst>
          </p:nvPr>
        </p:nvGraphicFramePr>
        <p:xfrm>
          <a:off x="1001027" y="490887"/>
          <a:ext cx="7931217" cy="5784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31217">
                  <a:extLst>
                    <a:ext uri="{9D8B030D-6E8A-4147-A177-3AD203B41FA5}">
                      <a16:colId xmlns:a16="http://schemas.microsoft.com/office/drawing/2014/main" val="2071358638"/>
                    </a:ext>
                  </a:extLst>
                </a:gridCol>
              </a:tblGrid>
              <a:tr h="953949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Шутить и он горазд, ведь нынче кто не шутит!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4610453"/>
                  </a:ext>
                </a:extLst>
              </a:tr>
              <a:tr h="953949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Шутить! и век шутить! как вас на это станет!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0515653"/>
                  </a:ext>
                </a:extLst>
              </a:tr>
              <a:tr h="1461469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Я глупостей не чтец,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 пуще образцовых.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7287442"/>
                  </a:ext>
                </a:extLst>
              </a:tr>
              <a:tr h="953949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Я езжу к женщинам, да только не за этим.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0822360"/>
                  </a:ext>
                </a:extLst>
              </a:tr>
              <a:tr h="1461469">
                <a:tc>
                  <a:txBody>
                    <a:bodyPr/>
                    <a:lstStyle/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Я правду об тебе порасскажу такую,</a:t>
                      </a:r>
                    </a:p>
                    <a:p>
                      <a:pPr indent="922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Что хуже всякой лжи.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* * 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8296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33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891</Words>
  <Application>Microsoft Office PowerPoint</Application>
  <PresentationFormat>Широкоэкранный</PresentationFormat>
  <Paragraphs>148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Манухов</dc:creator>
  <cp:lastModifiedBy>Манухов</cp:lastModifiedBy>
  <cp:revision>2</cp:revision>
  <dcterms:created xsi:type="dcterms:W3CDTF">2019-01-13T21:36:36Z</dcterms:created>
  <dcterms:modified xsi:type="dcterms:W3CDTF">2019-01-13T21:47:32Z</dcterms:modified>
</cp:coreProperties>
</file>