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0" r:id="rId8"/>
    <p:sldId id="261" r:id="rId9"/>
    <p:sldId id="283" r:id="rId10"/>
    <p:sldId id="265" r:id="rId11"/>
    <p:sldId id="266" r:id="rId12"/>
    <p:sldId id="267" r:id="rId13"/>
    <p:sldId id="268" r:id="rId14"/>
    <p:sldId id="270" r:id="rId15"/>
    <p:sldId id="284" r:id="rId16"/>
    <p:sldId id="269" r:id="rId17"/>
    <p:sldId id="271" r:id="rId18"/>
    <p:sldId id="287" r:id="rId19"/>
    <p:sldId id="272" r:id="rId20"/>
    <p:sldId id="273" r:id="rId21"/>
    <p:sldId id="274" r:id="rId22"/>
    <p:sldId id="275" r:id="rId23"/>
    <p:sldId id="276" r:id="rId24"/>
    <p:sldId id="285" r:id="rId25"/>
    <p:sldId id="286" r:id="rId26"/>
    <p:sldId id="278" r:id="rId27"/>
    <p:sldId id="279" r:id="rId28"/>
    <p:sldId id="280" r:id="rId29"/>
    <p:sldId id="281" r:id="rId30"/>
    <p:sldId id="282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94660"/>
  </p:normalViewPr>
  <p:slideViewPr>
    <p:cSldViewPr>
      <p:cViewPr>
        <p:scale>
          <a:sx n="88" d="100"/>
          <a:sy n="88" d="100"/>
        </p:scale>
        <p:origin x="-654" y="-5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B45A-DBFD-4317-A8E2-30C9C241846F}" type="datetimeFigureOut">
              <a:rPr lang="ru-RU" smtClean="0"/>
              <a:pPr/>
              <a:t>04.12.2018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78176C-6516-4490-A0C0-27D124A70FA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B45A-DBFD-4317-A8E2-30C9C241846F}" type="datetimeFigureOut">
              <a:rPr lang="ru-RU" smtClean="0"/>
              <a:pPr/>
              <a:t>04.12.2018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8176C-6516-4490-A0C0-27D124A70F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B45A-DBFD-4317-A8E2-30C9C241846F}" type="datetimeFigureOut">
              <a:rPr lang="ru-RU" smtClean="0"/>
              <a:pPr/>
              <a:t>04.12.2018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8176C-6516-4490-A0C0-27D124A70F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ABCB45A-DBFD-4317-A8E2-30C9C241846F}" type="datetimeFigureOut">
              <a:rPr lang="ru-RU" smtClean="0"/>
              <a:pPr/>
              <a:t>04.12.2018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378176C-6516-4490-A0C0-27D124A70FA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B45A-DBFD-4317-A8E2-30C9C241846F}" type="datetimeFigureOut">
              <a:rPr lang="ru-RU" smtClean="0"/>
              <a:pPr/>
              <a:t>04.12.2018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8176C-6516-4490-A0C0-27D124A70FA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B45A-DBFD-4317-A8E2-30C9C241846F}" type="datetimeFigureOut">
              <a:rPr lang="ru-RU" smtClean="0"/>
              <a:pPr/>
              <a:t>04.12.2018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8176C-6516-4490-A0C0-27D124A70FA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8176C-6516-4490-A0C0-27D124A70FA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B45A-DBFD-4317-A8E2-30C9C241846F}" type="datetimeFigureOut">
              <a:rPr lang="ru-RU" smtClean="0"/>
              <a:pPr/>
              <a:t>04.12.2018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B45A-DBFD-4317-A8E2-30C9C241846F}" type="datetimeFigureOut">
              <a:rPr lang="ru-RU" smtClean="0"/>
              <a:pPr/>
              <a:t>04.12.2018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8176C-6516-4490-A0C0-27D124A70FA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B45A-DBFD-4317-A8E2-30C9C241846F}" type="datetimeFigureOut">
              <a:rPr lang="ru-RU" smtClean="0"/>
              <a:pPr/>
              <a:t>04.12.2018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8176C-6516-4490-A0C0-27D124A70F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ABCB45A-DBFD-4317-A8E2-30C9C241846F}" type="datetimeFigureOut">
              <a:rPr lang="ru-RU" smtClean="0"/>
              <a:pPr/>
              <a:t>04.12.2018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78176C-6516-4490-A0C0-27D124A70FA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B45A-DBFD-4317-A8E2-30C9C241846F}" type="datetimeFigureOut">
              <a:rPr lang="ru-RU" smtClean="0"/>
              <a:pPr/>
              <a:t>04.12.2018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78176C-6516-4490-A0C0-27D124A70FA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ABCB45A-DBFD-4317-A8E2-30C9C241846F}" type="datetimeFigureOut">
              <a:rPr lang="ru-RU" smtClean="0"/>
              <a:pPr/>
              <a:t>04.12.2018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D378176C-6516-4490-A0C0-27D124A70FA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9024" y="4149080"/>
            <a:ext cx="8784976" cy="1752600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ru-RU" sz="2100" dirty="0" smtClean="0"/>
              <a:t>Презентацию  подготовила:</a:t>
            </a:r>
          </a:p>
          <a:p>
            <a:pPr algn="l"/>
            <a:r>
              <a:rPr lang="ru-RU" sz="2100" dirty="0" smtClean="0"/>
              <a:t>Студентка 2 курса </a:t>
            </a:r>
          </a:p>
          <a:p>
            <a:pPr algn="l"/>
            <a:r>
              <a:rPr lang="ru-RU" sz="2100" dirty="0" smtClean="0"/>
              <a:t>Филологического факультета </a:t>
            </a:r>
            <a:r>
              <a:rPr lang="ru-RU" sz="2100" dirty="0" err="1" smtClean="0"/>
              <a:t>СмолГУ</a:t>
            </a:r>
            <a:endParaRPr lang="ru-RU" sz="2100" dirty="0" smtClean="0"/>
          </a:p>
          <a:p>
            <a:pPr algn="l"/>
            <a:r>
              <a:rPr lang="ru-RU" sz="2100" dirty="0" smtClean="0"/>
              <a:t>Направление «Педагогическое образование (Русский язык, Литература)»</a:t>
            </a:r>
          </a:p>
          <a:p>
            <a:pPr algn="l"/>
            <a:r>
              <a:rPr lang="ru-RU" sz="2100" dirty="0" err="1" smtClean="0"/>
              <a:t>Жолобова</a:t>
            </a:r>
            <a:r>
              <a:rPr lang="ru-RU" sz="2100" dirty="0" smtClean="0"/>
              <a:t> Анастасия Михайловна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/>
              <a:t>Проект экскурсии по историко-художественному заповеднику «Талашкино»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635896" y="6093296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Смоленск</a:t>
            </a:r>
          </a:p>
          <a:p>
            <a:pPr algn="ctr"/>
            <a:r>
              <a:rPr lang="ru-RU" sz="1600" dirty="0" smtClean="0"/>
              <a:t>2018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4211960" y="692696"/>
            <a:ext cx="4293840" cy="5688632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sz="1600" b="1" dirty="0" smtClean="0"/>
              <a:t>        Мария </a:t>
            </a:r>
            <a:r>
              <a:rPr lang="ru-RU" sz="1600" b="1" dirty="0" err="1" smtClean="0"/>
              <a:t>Клавдиевна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Тенишева</a:t>
            </a:r>
            <a:r>
              <a:rPr lang="ru-RU" sz="1600" b="1" dirty="0" smtClean="0"/>
              <a:t> </a:t>
            </a:r>
            <a:r>
              <a:rPr lang="ru-RU" sz="1600" dirty="0" smtClean="0"/>
              <a:t>(урожденная Пятковская, по первому браку Николаева) родилась в Петербурге 19 мая 1858 года в состоятельной семье. В доме отчима М. П. </a:t>
            </a:r>
            <a:r>
              <a:rPr lang="ru-RU" sz="1600" dirty="0" err="1" smtClean="0"/>
              <a:t>Фон-Дезена</a:t>
            </a:r>
            <a:r>
              <a:rPr lang="ru-RU" sz="1600" dirty="0" smtClean="0"/>
              <a:t> девочка получила первые уроки музыки и живописи. Дальнейшее воспитание проходило в гимназии М. П. Спешневой. В 16 лет Мария </a:t>
            </a:r>
            <a:r>
              <a:rPr lang="ru-RU" sz="1600" dirty="0" err="1" smtClean="0"/>
              <a:t>Клавдиевна</a:t>
            </a:r>
            <a:r>
              <a:rPr lang="ru-RU" sz="1600" dirty="0" smtClean="0"/>
              <a:t> вышла замуж за правоведа Рафаила Николаевича Николаева, но быстро разочаровалась в семейной жизни. Главной причиной неудачи этого брака была непримиримая разница двух натур. Несмотря на возражения родных, забрав маленькую дочь, Мария </a:t>
            </a:r>
            <a:r>
              <a:rPr lang="ru-RU" sz="1600" dirty="0" err="1" smtClean="0"/>
              <a:t>Клавдиевна</a:t>
            </a:r>
            <a:r>
              <a:rPr lang="ru-RU" sz="1600" dirty="0" smtClean="0"/>
              <a:t> отправилась в Париж учиться вокалу у знаменитой Матильды </a:t>
            </a:r>
            <a:r>
              <a:rPr lang="ru-RU" sz="1600" dirty="0" err="1" smtClean="0"/>
              <a:t>Маркези</a:t>
            </a:r>
            <a:r>
              <a:rPr lang="ru-RU" sz="1600" dirty="0" smtClean="0"/>
              <a:t>. Вернувшись из-за границы, Мария </a:t>
            </a:r>
            <a:r>
              <a:rPr lang="ru-RU" sz="1600" dirty="0" err="1" smtClean="0"/>
              <a:t>Клавдиевна</a:t>
            </a:r>
            <a:r>
              <a:rPr lang="ru-RU" sz="1600" dirty="0" smtClean="0"/>
              <a:t> по приглашению подруги княгини </a:t>
            </a:r>
            <a:r>
              <a:rPr lang="ru-RU" sz="1600" dirty="0" err="1" smtClean="0"/>
              <a:t>Святополк-Четвертинской</a:t>
            </a:r>
            <a:r>
              <a:rPr lang="ru-RU" sz="1600" dirty="0" smtClean="0"/>
              <a:t> приехала погостить в её родовом имении Талашкино. Именно здесь на всю жизнь завязалась их дружба. </a:t>
            </a:r>
          </a:p>
          <a:p>
            <a:pPr algn="just">
              <a:buNone/>
            </a:pPr>
            <a:endParaRPr lang="ru-RU" sz="1400" dirty="0"/>
          </a:p>
        </p:txBody>
      </p:sp>
      <p:pic>
        <p:nvPicPr>
          <p:cNvPr id="5" name="Рисунок 4" descr="Тенишева_Мария_Клавдиевн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7" y="785794"/>
            <a:ext cx="3432947" cy="42862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4348" y="5072074"/>
            <a:ext cx="3000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М. К. </a:t>
            </a:r>
            <a:r>
              <a:rPr lang="ru-RU" sz="1400" dirty="0" err="1" smtClean="0"/>
              <a:t>Тенишева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467544" y="692696"/>
            <a:ext cx="4104456" cy="568863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600" dirty="0" smtClean="0"/>
              <a:t>        В 1892 году Мария вступила в брак с князем </a:t>
            </a:r>
            <a:r>
              <a:rPr lang="ru-RU" sz="1600" b="1" dirty="0" smtClean="0"/>
              <a:t>Вячеславом Николаевичем </a:t>
            </a:r>
            <a:r>
              <a:rPr lang="ru-RU" sz="1600" b="1" dirty="0" err="1" smtClean="0"/>
              <a:t>Тенишевым</a:t>
            </a:r>
            <a:r>
              <a:rPr lang="ru-RU" sz="1600" dirty="0" smtClean="0"/>
              <a:t> (1844–1903), крупным российским промышленником, человеком незаурядным во всех отношениях. </a:t>
            </a:r>
            <a:r>
              <a:rPr lang="ru-RU" sz="1600" dirty="0" err="1" smtClean="0"/>
              <a:t>Тенишев</a:t>
            </a:r>
            <a:r>
              <a:rPr lang="ru-RU" sz="1600" dirty="0" smtClean="0"/>
              <a:t> — этнограф, археолог и социолог, присяжный поверенный, основатель </a:t>
            </a:r>
            <a:r>
              <a:rPr lang="ru-RU" sz="1600" dirty="0" err="1" smtClean="0"/>
              <a:t>Тенишевского</a:t>
            </a:r>
            <a:r>
              <a:rPr lang="ru-RU" sz="1600" dirty="0" smtClean="0"/>
              <a:t> реального училища в Санкт-Петербурге, имел орден Почётного легиона. Кроме того, </a:t>
            </a:r>
            <a:r>
              <a:rPr lang="ru-RU" sz="1600" dirty="0" err="1" smtClean="0"/>
              <a:t>Тенишев</a:t>
            </a:r>
            <a:r>
              <a:rPr lang="ru-RU" sz="1600" dirty="0" smtClean="0"/>
              <a:t> был талантливым виолончелистом и одно время возглавлял петербургское отделение Русского музыкального общества. Брак с князем </a:t>
            </a:r>
            <a:r>
              <a:rPr lang="ru-RU" sz="1600" dirty="0" err="1" smtClean="0"/>
              <a:t>Тенишевым</a:t>
            </a:r>
            <a:r>
              <a:rPr lang="ru-RU" sz="1600" dirty="0" smtClean="0"/>
              <a:t> позволил Марии </a:t>
            </a:r>
            <a:r>
              <a:rPr lang="ru-RU" sz="1600" dirty="0" err="1" smtClean="0"/>
              <a:t>Клавдиевне</a:t>
            </a:r>
            <a:r>
              <a:rPr lang="ru-RU" sz="1600" dirty="0" smtClean="0"/>
              <a:t> заниматься тем, к чему лежала ее душа — музыкой, живописью, эмалевым делом, общественной деятельностью.</a:t>
            </a:r>
          </a:p>
          <a:p>
            <a:pPr algn="just">
              <a:buNone/>
            </a:pPr>
            <a:endParaRPr lang="ru-RU" sz="1400" dirty="0"/>
          </a:p>
        </p:txBody>
      </p:sp>
      <p:pic>
        <p:nvPicPr>
          <p:cNvPr id="5" name="Рисунок 4" descr="0_f493e_f36b3003_X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764704"/>
            <a:ext cx="3464032" cy="41735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88024" y="4941168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В. Н. </a:t>
            </a:r>
            <a:r>
              <a:rPr lang="ru-RU" sz="1400" dirty="0" err="1" smtClean="0"/>
              <a:t>Тенишев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8147248" cy="239573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450" dirty="0" smtClean="0"/>
              <a:t>        </a:t>
            </a:r>
            <a:r>
              <a:rPr lang="ru-RU" sz="1450" u="sng" dirty="0" smtClean="0"/>
              <a:t>В 1893 году </a:t>
            </a:r>
            <a:r>
              <a:rPr lang="ru-RU" sz="1450" dirty="0" smtClean="0"/>
              <a:t>Вячеслав Николаевич подарил жене ко дню рождения </a:t>
            </a:r>
            <a:r>
              <a:rPr lang="ru-RU" sz="1450" u="sng" dirty="0" smtClean="0"/>
              <a:t>Талашкино</a:t>
            </a:r>
            <a:r>
              <a:rPr lang="ru-RU" sz="1450" dirty="0" smtClean="0"/>
              <a:t>, выкупив его у Е. К. </a:t>
            </a:r>
            <a:r>
              <a:rPr lang="ru-RU" sz="1450" dirty="0" err="1" smtClean="0"/>
              <a:t>Святополк-Четвертинской</a:t>
            </a:r>
            <a:r>
              <a:rPr lang="ru-RU" sz="1450" dirty="0" smtClean="0"/>
              <a:t>. Управление делами было оставлено в руках бывшей хозяйки. Новые хозяева не стали перестраивать деревянный одноэтажный на каменном </a:t>
            </a:r>
            <a:r>
              <a:rPr lang="ru-RU" sz="1450" dirty="0" err="1" smtClean="0"/>
              <a:t>подклете</a:t>
            </a:r>
            <a:r>
              <a:rPr lang="ru-RU" sz="1450" dirty="0" smtClean="0"/>
              <a:t> барский дом, а только заполнили его картинами, акварелями, скульптурой, майоликой. </a:t>
            </a:r>
            <a:r>
              <a:rPr lang="ru-RU" sz="1450" u="sng" dirty="0" smtClean="0"/>
              <a:t>В 1894 году</a:t>
            </a:r>
            <a:r>
              <a:rPr lang="ru-RU" sz="1450" dirty="0" smtClean="0"/>
              <a:t> </a:t>
            </a:r>
            <a:r>
              <a:rPr lang="ru-RU" sz="1450" dirty="0" err="1" smtClean="0"/>
              <a:t>Тенишевы</a:t>
            </a:r>
            <a:r>
              <a:rPr lang="ru-RU" sz="1450" dirty="0" smtClean="0"/>
              <a:t> приобрели недалеко от Талашкина хутор </a:t>
            </a:r>
            <a:r>
              <a:rPr lang="ru-RU" sz="1450" u="sng" dirty="0" err="1" smtClean="0"/>
              <a:t>Фленово</a:t>
            </a:r>
            <a:r>
              <a:rPr lang="ru-RU" sz="1450" dirty="0" smtClean="0"/>
              <a:t> и открыли там уникальную по тем временам </a:t>
            </a:r>
            <a:r>
              <a:rPr lang="ru-RU" sz="1450" u="sng" dirty="0" smtClean="0"/>
              <a:t>сельскохозяйственную школу</a:t>
            </a:r>
            <a:r>
              <a:rPr lang="ru-RU" sz="1450" dirty="0" smtClean="0"/>
              <a:t>, собрав превосходных преподавателей и богатейшую библиотеку.</a:t>
            </a:r>
          </a:p>
          <a:p>
            <a:pPr algn="just">
              <a:buNone/>
            </a:pPr>
            <a:endParaRPr lang="ru-RU" sz="1400" dirty="0"/>
          </a:p>
        </p:txBody>
      </p:sp>
      <p:pic>
        <p:nvPicPr>
          <p:cNvPr id="8" name="Рисунок 7" descr="IMG_20180707_1326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276872"/>
            <a:ext cx="3984443" cy="29883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9552" y="5229200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Здание сельскохозяйственной школы</a:t>
            </a:r>
            <a:endParaRPr lang="ru-RU" sz="1200" dirty="0"/>
          </a:p>
        </p:txBody>
      </p:sp>
      <p:pic>
        <p:nvPicPr>
          <p:cNvPr id="10" name="Рисунок 9" descr="IMG_20180707_1258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276872"/>
            <a:ext cx="3960440" cy="29703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72000" y="5229200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Двор </a:t>
            </a:r>
            <a:r>
              <a:rPr lang="ru-RU" sz="1200" dirty="0" err="1" smtClean="0"/>
              <a:t>талашкинской</a:t>
            </a:r>
            <a:r>
              <a:rPr lang="ru-RU" sz="1200" dirty="0" smtClean="0"/>
              <a:t> </a:t>
            </a:r>
            <a:r>
              <a:rPr lang="ru-RU" sz="1200" dirty="0" err="1" smtClean="0"/>
              <a:t>сельскохозяйсвтенной</a:t>
            </a:r>
            <a:r>
              <a:rPr lang="ru-RU" sz="1200" dirty="0" smtClean="0"/>
              <a:t> школы (фото)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524000"/>
            <a:ext cx="4474840" cy="1400944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1400" dirty="0" smtClean="0"/>
              <a:t>        Талашкино стало одним из главных просветительских проектов в жизни </a:t>
            </a:r>
            <a:r>
              <a:rPr lang="ru-RU" sz="1400" dirty="0" err="1" smtClean="0"/>
              <a:t>Тенишевой</a:t>
            </a:r>
            <a:r>
              <a:rPr lang="ru-RU" sz="1400" dirty="0" smtClean="0"/>
              <a:t>. Подруги </a:t>
            </a:r>
            <a:r>
              <a:rPr lang="ru-RU" sz="1400" dirty="0" err="1" smtClean="0"/>
              <a:t>Тенишева</a:t>
            </a:r>
            <a:r>
              <a:rPr lang="ru-RU" sz="1400" dirty="0" smtClean="0"/>
              <a:t> и Святополк-Четвертинская воплотили в Талашкине концепцию </a:t>
            </a:r>
            <a:r>
              <a:rPr lang="ru-RU" sz="1400" u="sng" dirty="0" smtClean="0"/>
              <a:t>«идейного имения»</a:t>
            </a:r>
            <a:r>
              <a:rPr lang="ru-RU" sz="1400" dirty="0" smtClean="0"/>
              <a:t>, то есть центра просветительства, возрождения традиционной народной художественной культуры и одновременно развития сельского хозяйства.</a:t>
            </a:r>
            <a:endParaRPr lang="ru-RU" sz="1400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3568" y="188640"/>
            <a:ext cx="6059016" cy="126037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Сельскохозяйственная школа</a:t>
            </a:r>
            <a:endParaRPr lang="ru-RU" b="1" dirty="0"/>
          </a:p>
        </p:txBody>
      </p:sp>
      <p:pic>
        <p:nvPicPr>
          <p:cNvPr id="5" name="Рисунок 4" descr="IMG_20180707_1305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1268760"/>
            <a:ext cx="3726414" cy="4968552"/>
          </a:xfrm>
          <a:prstGeom prst="rect">
            <a:avLst/>
          </a:prstGeom>
        </p:spPr>
      </p:pic>
      <p:pic>
        <p:nvPicPr>
          <p:cNvPr id="8" name="Рисунок 7" descr="IMG_20180707_1302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3356992"/>
            <a:ext cx="3840427" cy="28803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7584" y="6237312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Сельскохозяйственное оборудование школы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323528" y="476672"/>
            <a:ext cx="5400600" cy="1963688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sz="1400" dirty="0" smtClean="0"/>
              <a:t>        Учебный курс был рассчитан на шесть лет и включал в себя общее образование, обучение ремеслам и сельскому хозяйству. В школе было три класса специальных и три подготовительных. Преподавались предметы: земледелие, землемерие, садоводство, зоология, законоведение, Закон Божий, скотоводство, геодезия, химия, физика, огородничество, черчение, пчеловодство, геометрия, ботаника, география, русский язык, арифметика, русская история, чистописание, славянское чтение.</a:t>
            </a:r>
            <a:endParaRPr lang="ru-RU" sz="1400" dirty="0"/>
          </a:p>
        </p:txBody>
      </p:sp>
      <p:pic>
        <p:nvPicPr>
          <p:cNvPr id="5" name="Рисунок 4" descr="IMG_20180707_1304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2420888"/>
            <a:ext cx="4860032" cy="3645024"/>
          </a:xfrm>
          <a:prstGeom prst="rect">
            <a:avLst/>
          </a:prstGeom>
        </p:spPr>
      </p:pic>
      <p:pic>
        <p:nvPicPr>
          <p:cNvPr id="6" name="Рисунок 5" descr="IMG_20180707_1310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548680"/>
            <a:ext cx="3035829" cy="2276872"/>
          </a:xfrm>
          <a:prstGeom prst="rect">
            <a:avLst/>
          </a:prstGeom>
        </p:spPr>
      </p:pic>
      <p:pic>
        <p:nvPicPr>
          <p:cNvPr id="7" name="Рисунок 6" descr="IMG_20180707_1301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3212976"/>
            <a:ext cx="2976331" cy="2232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20180707_1258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476672"/>
            <a:ext cx="7392821" cy="55446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1600" y="6021288"/>
            <a:ext cx="4608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Учебный класс </a:t>
            </a:r>
            <a:r>
              <a:rPr lang="ru-RU" sz="1400" dirty="0" err="1" smtClean="0"/>
              <a:t>Талашкинской</a:t>
            </a:r>
            <a:r>
              <a:rPr lang="ru-RU" sz="1400" dirty="0" smtClean="0"/>
              <a:t> школы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8363272" cy="225172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400" dirty="0" smtClean="0"/>
              <a:t>        Школа была особой заботой М. К. </a:t>
            </a:r>
            <a:r>
              <a:rPr lang="ru-RU" sz="1400" dirty="0" err="1" smtClean="0"/>
              <a:t>Тенишевой</a:t>
            </a:r>
            <a:r>
              <a:rPr lang="ru-RU" sz="1400" dirty="0" smtClean="0"/>
              <a:t>. </a:t>
            </a:r>
            <a:r>
              <a:rPr lang="ru-RU" sz="1400" dirty="0" err="1" smtClean="0"/>
              <a:t>Фленово</a:t>
            </a:r>
            <a:r>
              <a:rPr lang="ru-RU" sz="1400" dirty="0" smtClean="0"/>
              <a:t> преобразилось в своеобразный школьный городок: постройки, фруктовый сад, озеро с запрудой и купальней. Были приглашены учителя, закончившие специальные учебные заведения. Первые учителя, Панковы, преподавали детям также игру на балалайке, а при создании оркестра был приглашен профессиональный музыкант, выпускник Петербургской консерватории, участник </a:t>
            </a:r>
            <a:r>
              <a:rPr lang="ru-RU" sz="1400" dirty="0" err="1" smtClean="0"/>
              <a:t>андреевского</a:t>
            </a:r>
            <a:r>
              <a:rPr lang="ru-RU" sz="1400" dirty="0" smtClean="0"/>
              <a:t> оркестра народных инструментов В. А. Лидин. Преимущество при поступлении в школу имели сироты, которых </a:t>
            </a:r>
            <a:r>
              <a:rPr lang="ru-RU" sz="1400" dirty="0" err="1" smtClean="0"/>
              <a:t>Тенишева</a:t>
            </a:r>
            <a:r>
              <a:rPr lang="ru-RU" sz="1400" dirty="0" smtClean="0"/>
              <a:t> брала на полное обеспечение.</a:t>
            </a:r>
            <a:endParaRPr lang="ru-RU" sz="1400" dirty="0"/>
          </a:p>
        </p:txBody>
      </p:sp>
      <p:pic>
        <p:nvPicPr>
          <p:cNvPr id="5" name="Рисунок 4" descr="IMG_20180707_1317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276872"/>
            <a:ext cx="4355976" cy="32669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5589240"/>
            <a:ext cx="2952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Балалаечный оркестр школы</a:t>
            </a:r>
            <a:endParaRPr lang="ru-RU" sz="1200" dirty="0"/>
          </a:p>
        </p:txBody>
      </p:sp>
      <p:pic>
        <p:nvPicPr>
          <p:cNvPr id="7" name="Рисунок 6" descr="0_f4844_d4bd8e50_XX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2132856"/>
            <a:ext cx="3578186" cy="2016224"/>
          </a:xfrm>
          <a:prstGeom prst="rect">
            <a:avLst/>
          </a:prstGeom>
        </p:spPr>
      </p:pic>
      <p:pic>
        <p:nvPicPr>
          <p:cNvPr id="8" name="Рисунок 7" descr="0_f4845_8efbf1ce_XX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4221088"/>
            <a:ext cx="3600400" cy="21201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60032" y="6309320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Здание интерната для мальчиков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14282" y="1357298"/>
            <a:ext cx="2448272" cy="464130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400" dirty="0" smtClean="0"/>
              <a:t>      </a:t>
            </a:r>
            <a:r>
              <a:rPr lang="ru-RU" sz="1500" dirty="0" smtClean="0"/>
              <a:t>  Вскоре в Талашкине появляется </a:t>
            </a:r>
            <a:r>
              <a:rPr lang="ru-RU" sz="1500" u="sng" dirty="0" smtClean="0"/>
              <a:t>театр</a:t>
            </a:r>
            <a:r>
              <a:rPr lang="ru-RU" sz="1500" dirty="0" smtClean="0"/>
              <a:t>, перестроенный из старого флигеля и украшенный резьбой С. В. Малютина. В театре, который стал жемчужиной </a:t>
            </a:r>
            <a:r>
              <a:rPr lang="ru-RU" sz="1500" dirty="0" err="1" smtClean="0"/>
              <a:t>Фленова</a:t>
            </a:r>
            <a:r>
              <a:rPr lang="ru-RU" sz="1500" dirty="0" smtClean="0"/>
              <a:t>, Мария </a:t>
            </a:r>
            <a:r>
              <a:rPr lang="ru-RU" sz="1500" dirty="0" err="1" smtClean="0"/>
              <a:t>Клавдиевна</a:t>
            </a:r>
            <a:r>
              <a:rPr lang="ru-RU" sz="1500" dirty="0" smtClean="0"/>
              <a:t> была и режиссером, и актером, и портным, и гримером.</a:t>
            </a:r>
            <a:endParaRPr lang="ru-RU" sz="15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71472" y="142852"/>
            <a:ext cx="2314600" cy="1116360"/>
          </a:xfrm>
        </p:spPr>
        <p:txBody>
          <a:bodyPr/>
          <a:lstStyle/>
          <a:p>
            <a:r>
              <a:rPr lang="ru-RU" b="1" dirty="0" smtClean="0"/>
              <a:t>Театр</a:t>
            </a:r>
            <a:endParaRPr lang="ru-RU" b="1" dirty="0"/>
          </a:p>
        </p:txBody>
      </p:sp>
      <p:pic>
        <p:nvPicPr>
          <p:cNvPr id="9" name="Рисунок 8" descr="макет театр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1340768"/>
            <a:ext cx="5976664" cy="46458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43808" y="6021288"/>
            <a:ext cx="3096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Макет  здания театра в Талашкине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57158" y="428604"/>
            <a:ext cx="4186238" cy="454820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400" dirty="0" smtClean="0"/>
              <a:t>  Из воспоминаний М. К. </a:t>
            </a:r>
            <a:r>
              <a:rPr lang="ru-RU" sz="1400" dirty="0" err="1" smtClean="0"/>
              <a:t>Тенишевой</a:t>
            </a:r>
            <a:r>
              <a:rPr lang="ru-RU" sz="1400" dirty="0" smtClean="0"/>
              <a:t>: </a:t>
            </a:r>
          </a:p>
          <a:p>
            <a:pPr algn="just">
              <a:buNone/>
            </a:pPr>
            <a:r>
              <a:rPr lang="ru-RU" sz="1400" i="1" dirty="0" smtClean="0"/>
              <a:t>       «Я считала, что школа кроме, обучения ремеслам, сельскому хозяйству и общеобразовательным предметам  обязательно должна иметь и облагораживающее влияние  на ребенка.</a:t>
            </a:r>
          </a:p>
          <a:p>
            <a:pPr algn="just">
              <a:buNone/>
            </a:pPr>
            <a:r>
              <a:rPr lang="ru-RU" sz="1400" i="1" dirty="0" smtClean="0"/>
              <a:t>        Школьный театр в  воспитательном смысле послужил мне с пользой…</a:t>
            </a:r>
          </a:p>
          <a:p>
            <a:pPr algn="just">
              <a:buNone/>
            </a:pPr>
            <a:r>
              <a:rPr lang="ru-RU" sz="1400" i="1" dirty="0" smtClean="0"/>
              <a:t>        Актерами у нас были ученики, ученицы, учителя и мои домашние.  Мы исполняли разных авторов:  Гоголя, Островского, Чехова, поставили оперу-сказку  «Мертвая царевна и семь богатырей». Музыку к ней написал Н.Ф. Фомин. Я исполняла роль царицы».</a:t>
            </a:r>
          </a:p>
          <a:p>
            <a:pPr algn="just">
              <a:buNone/>
            </a:pPr>
            <a:endParaRPr lang="ru-RU" sz="1400" dirty="0" smtClean="0"/>
          </a:p>
          <a:p>
            <a:pPr>
              <a:buNone/>
            </a:pPr>
            <a:endParaRPr lang="ru-RU" sz="1400" dirty="0"/>
          </a:p>
        </p:txBody>
      </p:sp>
      <p:pic>
        <p:nvPicPr>
          <p:cNvPr id="4" name="Рисунок 3" descr="IMG_20180707_1313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4876" y="785794"/>
            <a:ext cx="4125545" cy="5500726"/>
          </a:xfrm>
          <a:prstGeom prst="rect">
            <a:avLst/>
          </a:prstGeom>
        </p:spPr>
      </p:pic>
      <p:pic>
        <p:nvPicPr>
          <p:cNvPr id="5" name="Рисунок 4" descr="IMG_20180707_1314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3929066"/>
            <a:ext cx="3714776" cy="2786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80707_1316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5896" y="548680"/>
            <a:ext cx="4320480" cy="3240360"/>
          </a:xfrm>
          <a:prstGeom prst="rect">
            <a:avLst/>
          </a:prstGeom>
        </p:spPr>
      </p:pic>
      <p:pic>
        <p:nvPicPr>
          <p:cNvPr id="3" name="Рисунок 2" descr="IMG_20180707_1315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268760"/>
            <a:ext cx="3024336" cy="4032448"/>
          </a:xfrm>
          <a:prstGeom prst="rect">
            <a:avLst/>
          </a:prstGeom>
        </p:spPr>
      </p:pic>
      <p:pic>
        <p:nvPicPr>
          <p:cNvPr id="5" name="Рисунок 4" descr="IMG_20180707_1315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5896" y="4005064"/>
            <a:ext cx="2688299" cy="2016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548680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Реквизит </a:t>
            </a:r>
            <a:r>
              <a:rPr lang="ru-RU" dirty="0" err="1" smtClean="0"/>
              <a:t>Талашкинского</a:t>
            </a:r>
            <a:r>
              <a:rPr lang="ru-RU" dirty="0" smtClean="0"/>
              <a:t> театра</a:t>
            </a:r>
            <a:endParaRPr lang="ru-RU" dirty="0"/>
          </a:p>
        </p:txBody>
      </p:sp>
      <p:pic>
        <p:nvPicPr>
          <p:cNvPr id="7" name="Рисунок 6" descr="IMG_20180707_1314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16216" y="4005064"/>
            <a:ext cx="2195736" cy="16468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2800" dirty="0" smtClean="0"/>
              <a:t>Историческая справка</a:t>
            </a:r>
          </a:p>
          <a:p>
            <a:r>
              <a:rPr lang="ru-RU" sz="2800" dirty="0" smtClean="0"/>
              <a:t>Введение</a:t>
            </a:r>
          </a:p>
          <a:p>
            <a:r>
              <a:rPr lang="ru-RU" sz="2800" dirty="0" smtClean="0"/>
              <a:t>Биографическая справка</a:t>
            </a:r>
          </a:p>
          <a:p>
            <a:r>
              <a:rPr lang="ru-RU" sz="2800" dirty="0" err="1" smtClean="0"/>
              <a:t>Талашкинская</a:t>
            </a:r>
            <a:r>
              <a:rPr lang="ru-RU" sz="2800" dirty="0" smtClean="0"/>
              <a:t> сельскохозяйственная школа</a:t>
            </a:r>
          </a:p>
          <a:p>
            <a:r>
              <a:rPr lang="ru-RU" sz="2800" dirty="0" err="1" smtClean="0"/>
              <a:t>Талашкинский</a:t>
            </a:r>
            <a:r>
              <a:rPr lang="ru-RU" sz="2800" dirty="0" smtClean="0"/>
              <a:t> театр</a:t>
            </a:r>
          </a:p>
          <a:p>
            <a:r>
              <a:rPr lang="ru-RU" sz="2800" dirty="0" smtClean="0"/>
              <a:t>Художественные мастерские</a:t>
            </a:r>
          </a:p>
          <a:p>
            <a:r>
              <a:rPr lang="ru-RU" sz="2800" dirty="0" smtClean="0"/>
              <a:t>Теремок</a:t>
            </a:r>
          </a:p>
          <a:p>
            <a:r>
              <a:rPr lang="ru-RU" sz="2800" dirty="0" smtClean="0"/>
              <a:t>Церковь Святого Духа</a:t>
            </a:r>
          </a:p>
          <a:p>
            <a:r>
              <a:rPr lang="ru-RU" sz="2800" dirty="0" smtClean="0"/>
              <a:t>Заключение</a:t>
            </a:r>
          </a:p>
          <a:p>
            <a:r>
              <a:rPr lang="ru-RU" sz="2800" dirty="0" smtClean="0"/>
              <a:t>Список используемых материалов</a:t>
            </a:r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 smtClean="0"/>
              <a:t>Содержание: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8596" y="1643050"/>
            <a:ext cx="4186238" cy="2500330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sz="1400" dirty="0" smtClean="0"/>
              <a:t>        Рядом с театром в простых деревянных строениях размещались </a:t>
            </a:r>
            <a:r>
              <a:rPr lang="ru-RU" sz="1400" u="sng" dirty="0" smtClean="0"/>
              <a:t>художественные мастерские</a:t>
            </a:r>
            <a:r>
              <a:rPr lang="ru-RU" sz="1400" dirty="0" smtClean="0"/>
              <a:t>: вышивальная, резная, гончарная, эмальерная. Ученики выполняли изделия по эскизам художников, многие вещи были разработаны самой Марией </a:t>
            </a:r>
            <a:r>
              <a:rPr lang="ru-RU" sz="1400" dirty="0" err="1" smtClean="0"/>
              <a:t>Клавдиевной</a:t>
            </a:r>
            <a:r>
              <a:rPr lang="ru-RU" sz="1400" dirty="0" smtClean="0"/>
              <a:t>. Лучшие работы экспонировались на выставках в Смоленске, Петербурге, Париже, Лондоне, отправлялись в Москву в магазин «Родник», открытый специально для продажи продукции </a:t>
            </a:r>
            <a:r>
              <a:rPr lang="ru-RU" sz="1400" dirty="0" err="1" smtClean="0"/>
              <a:t>талашкинских</a:t>
            </a:r>
            <a:r>
              <a:rPr lang="ru-RU" sz="1400" dirty="0" smtClean="0"/>
              <a:t> мастерских.</a:t>
            </a:r>
            <a:endParaRPr lang="ru-RU" sz="1400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571472" y="285728"/>
            <a:ext cx="4329114" cy="127633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Художественные мастерские</a:t>
            </a:r>
            <a:endParaRPr lang="ru-RU" b="1" dirty="0"/>
          </a:p>
        </p:txBody>
      </p:sp>
      <p:pic>
        <p:nvPicPr>
          <p:cNvPr id="5" name="Рисунок 4" descr="IMG_20180707_130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548680"/>
            <a:ext cx="3707904" cy="2780928"/>
          </a:xfrm>
          <a:prstGeom prst="rect">
            <a:avLst/>
          </a:prstGeom>
        </p:spPr>
      </p:pic>
      <p:pic>
        <p:nvPicPr>
          <p:cNvPr id="6" name="Рисунок 5" descr="IMG_20180707_1307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3501008"/>
            <a:ext cx="3744416" cy="2808312"/>
          </a:xfrm>
          <a:prstGeom prst="rect">
            <a:avLst/>
          </a:prstGeom>
        </p:spPr>
      </p:pic>
      <p:pic>
        <p:nvPicPr>
          <p:cNvPr id="7" name="Рисунок 6" descr="Рекламная карточк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5786" y="4071942"/>
            <a:ext cx="2880320" cy="19322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7224" y="6000768"/>
            <a:ext cx="25202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Рекламная карточка магазина «Родник»</a:t>
            </a:r>
            <a:endParaRPr lang="ru-RU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85720" y="1357298"/>
            <a:ext cx="4929222" cy="1357322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sz="1400" dirty="0" smtClean="0"/>
              <a:t>        В 1901 году во </a:t>
            </a:r>
            <a:r>
              <a:rPr lang="ru-RU" sz="1400" dirty="0" err="1" smtClean="0"/>
              <a:t>Фленове</a:t>
            </a:r>
            <a:r>
              <a:rPr lang="ru-RU" sz="1400" dirty="0" smtClean="0"/>
              <a:t> по проекту художника С. В. Малютина выстроили сказочный домик </a:t>
            </a:r>
            <a:r>
              <a:rPr lang="ru-RU" sz="1400" u="sng" dirty="0" smtClean="0"/>
              <a:t>«Теремок»</a:t>
            </a:r>
            <a:r>
              <a:rPr lang="ru-RU" sz="1400" dirty="0" smtClean="0"/>
              <a:t>. Это бревенчатая постройка на высоком кирпичном </a:t>
            </a:r>
            <a:r>
              <a:rPr lang="ru-RU" sz="1400" dirty="0" err="1" smtClean="0"/>
              <a:t>подклете-основании</a:t>
            </a:r>
            <a:r>
              <a:rPr lang="ru-RU" sz="1400" dirty="0" smtClean="0"/>
              <a:t>, главный фасад которой богато декорирован резными наличниками, стилизованными  под народное искусство.</a:t>
            </a:r>
            <a:endParaRPr lang="ru-RU" sz="1400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71472" y="285728"/>
            <a:ext cx="3971924" cy="1000132"/>
          </a:xfrm>
        </p:spPr>
        <p:txBody>
          <a:bodyPr/>
          <a:lstStyle/>
          <a:p>
            <a:r>
              <a:rPr lang="ru-RU" b="1" dirty="0" smtClean="0"/>
              <a:t>Теремок</a:t>
            </a:r>
            <a:endParaRPr lang="ru-RU" b="1" dirty="0"/>
          </a:p>
        </p:txBody>
      </p:sp>
      <p:pic>
        <p:nvPicPr>
          <p:cNvPr id="5" name="Рисунок 4" descr="IMG_20180707_125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2786058"/>
            <a:ext cx="4788024" cy="3591018"/>
          </a:xfrm>
          <a:prstGeom prst="rect">
            <a:avLst/>
          </a:prstGeom>
        </p:spPr>
      </p:pic>
      <p:pic>
        <p:nvPicPr>
          <p:cNvPr id="6" name="Рисунок 5" descr="gallery_promo232519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1357298"/>
            <a:ext cx="3501008" cy="1945004"/>
          </a:xfrm>
          <a:prstGeom prst="rect">
            <a:avLst/>
          </a:prstGeom>
        </p:spPr>
      </p:pic>
      <p:pic>
        <p:nvPicPr>
          <p:cNvPr id="7" name="Рисунок 6" descr="d182d0b5d180d0b5d0bcd0bed0ba-d180d0bed181d0bfd0b8d181d18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7818" y="3643314"/>
            <a:ext cx="2675273" cy="26752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4643438" y="571480"/>
            <a:ext cx="3929090" cy="250033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400" dirty="0" smtClean="0"/>
              <a:t>       «Теремок» был создан в качестве библиотеки и дома для гостей, потом  тут размещался раздаточный пункт вышивки и экспериментальная красильня. Сейчас внутри здания находится музей, в котором можно увидеть дореволюционные фотографии, изделия </a:t>
            </a:r>
            <a:r>
              <a:rPr lang="ru-RU" sz="1400" dirty="0" err="1" smtClean="0"/>
              <a:t>талашкинских</a:t>
            </a:r>
            <a:r>
              <a:rPr lang="ru-RU" sz="1400" dirty="0" smtClean="0"/>
              <a:t> мастерских, акварели Врубеля, эскизы Рериха, старинные расписные балалайки.</a:t>
            </a:r>
            <a:endParaRPr lang="ru-RU" sz="1400" dirty="0"/>
          </a:p>
        </p:txBody>
      </p:sp>
      <p:pic>
        <p:nvPicPr>
          <p:cNvPr id="7" name="Рисунок 6" descr="IMG_20180707_1337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3356992"/>
            <a:ext cx="3744986" cy="2808740"/>
          </a:xfrm>
          <a:prstGeom prst="rect">
            <a:avLst/>
          </a:prstGeom>
        </p:spPr>
      </p:pic>
      <p:pic>
        <p:nvPicPr>
          <p:cNvPr id="8" name="Рисунок 7" descr="IMG_20180707_1341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3214686"/>
            <a:ext cx="3929090" cy="2946818"/>
          </a:xfrm>
          <a:prstGeom prst="rect">
            <a:avLst/>
          </a:prstGeom>
        </p:spPr>
      </p:pic>
      <p:pic>
        <p:nvPicPr>
          <p:cNvPr id="9" name="Рисунок 8" descr="IMG_20180707_1335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5786" y="428604"/>
            <a:ext cx="3744986" cy="28087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85786" y="6143644"/>
            <a:ext cx="3528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Внутреннее убранство «Теремка»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57158" y="1500174"/>
            <a:ext cx="4643470" cy="142876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400" dirty="0" smtClean="0"/>
              <a:t>        Недалеко от «Теремка» стоит </a:t>
            </a:r>
            <a:r>
              <a:rPr lang="ru-RU" sz="1400" u="sng" dirty="0" smtClean="0"/>
              <a:t>Церковь Святого Духа</a:t>
            </a:r>
            <a:r>
              <a:rPr lang="ru-RU" sz="1400" dirty="0" smtClean="0"/>
              <a:t>, которая строилась  1900–1905 годы по проекту И. Ф. </a:t>
            </a:r>
            <a:r>
              <a:rPr lang="ru-RU" sz="1400" dirty="0" err="1" smtClean="0"/>
              <a:t>Барщевского</a:t>
            </a:r>
            <a:r>
              <a:rPr lang="ru-RU" sz="1400" dirty="0" smtClean="0"/>
              <a:t>, М. К. </a:t>
            </a:r>
            <a:r>
              <a:rPr lang="ru-RU" sz="1400" dirty="0" err="1" smtClean="0"/>
              <a:t>Тенишевой</a:t>
            </a:r>
            <a:r>
              <a:rPr lang="ru-RU" sz="1400" dirty="0" smtClean="0"/>
              <a:t> и С. В. Малютина. С 1908 по 1914 год Н. К. Рерих трудился над ее украшением. К сожалению, росписи погибли, остались лишь эскизы к ним. </a:t>
            </a:r>
          </a:p>
          <a:p>
            <a:pPr algn="just">
              <a:buNone/>
            </a:pPr>
            <a:endParaRPr lang="ru-RU" sz="1400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500034" y="142852"/>
            <a:ext cx="4400552" cy="127633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Церковь Святого Духа</a:t>
            </a:r>
            <a:endParaRPr lang="ru-RU" b="1" dirty="0"/>
          </a:p>
        </p:txBody>
      </p:sp>
      <p:pic>
        <p:nvPicPr>
          <p:cNvPr id="8" name="Рисунок 7" descr="IMG_20180707_1334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8992" y="3000372"/>
            <a:ext cx="2448272" cy="32643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28992" y="6286520"/>
            <a:ext cx="2304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Эскиз церкви в Талашкине. С. В. Малютин, 1901 г.</a:t>
            </a:r>
            <a:endParaRPr lang="ru-RU" sz="1100" dirty="0"/>
          </a:p>
        </p:txBody>
      </p:sp>
      <p:pic>
        <p:nvPicPr>
          <p:cNvPr id="15" name="Рисунок 14" descr="39065_origin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428604"/>
            <a:ext cx="3714776" cy="2428892"/>
          </a:xfrm>
          <a:prstGeom prst="rect">
            <a:avLst/>
          </a:prstGeom>
        </p:spPr>
      </p:pic>
      <p:pic>
        <p:nvPicPr>
          <p:cNvPr id="10" name="Рисунок 9" descr="IMG_20180707_1334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6512" y="3000372"/>
            <a:ext cx="2464612" cy="32861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86512" y="6286520"/>
            <a:ext cx="25003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Эскиз церкви в Талашкине, западный фасад. В.В. Суслов, 1921 г.</a:t>
            </a:r>
            <a:endParaRPr lang="ru-RU" sz="1100" dirty="0"/>
          </a:p>
        </p:txBody>
      </p:sp>
      <p:pic>
        <p:nvPicPr>
          <p:cNvPr id="17" name="Рисунок 16" descr="IMG_20180707_1333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3000372"/>
            <a:ext cx="2518190" cy="328614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00034" y="6286520"/>
            <a:ext cx="24288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Эскиз церкви в Талашкине. М. А. Врубель, 1899 г.</a:t>
            </a:r>
            <a:endParaRPr lang="ru-RU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00034" y="285728"/>
            <a:ext cx="7143800" cy="1285884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sz="2800" dirty="0" smtClean="0"/>
              <a:t>     </a:t>
            </a:r>
            <a:r>
              <a:rPr lang="ru-RU" sz="1600" dirty="0" smtClean="0"/>
              <a:t>Удивительным образом сохранилась до наших дней смальтовая мозаика Рериха «Спас Нерукотворный» над порталом церкви. В 2016 году Церковь Сошествия Святого Духа отреставрировали. В храме была восстановлена кирпичная кладка, </a:t>
            </a:r>
            <a:r>
              <a:rPr lang="ru-RU" sz="1600" dirty="0" err="1" smtClean="0"/>
              <a:t>отмостки</a:t>
            </a:r>
            <a:r>
              <a:rPr lang="ru-RU" sz="1600" dirty="0" smtClean="0"/>
              <a:t>, окна, воссоздано внутреннее убранство храма. </a:t>
            </a:r>
            <a:br>
              <a:rPr lang="ru-RU" sz="1600" dirty="0" smtClean="0"/>
            </a:br>
            <a:endParaRPr lang="ru-RU" sz="16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42910" y="5715016"/>
            <a:ext cx="45005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Мозаика «Спас Нерукотворный». Н. К. Рерих</a:t>
            </a:r>
            <a:endParaRPr lang="ru-RU" sz="1400" dirty="0"/>
          </a:p>
        </p:txBody>
      </p:sp>
      <p:pic>
        <p:nvPicPr>
          <p:cNvPr id="5" name="Рисунок 4" descr="0_f4821_fda36cb_XX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1500174"/>
            <a:ext cx="7586716" cy="4214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180707_1321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7" y="2982488"/>
            <a:ext cx="4786346" cy="3589760"/>
          </a:xfrm>
          <a:prstGeom prst="rect">
            <a:avLst/>
          </a:prstGeom>
        </p:spPr>
      </p:pic>
      <p:pic>
        <p:nvPicPr>
          <p:cNvPr id="5" name="Рисунок 4" descr="0_f483d_d5e5b6f5_XX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214290"/>
            <a:ext cx="4744766" cy="26642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86380" y="2000240"/>
            <a:ext cx="36433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  В настоящее время в Церкви Святого Духа находится усыпальница князя В.Н. </a:t>
            </a:r>
            <a:r>
              <a:rPr lang="ru-RU" sz="1400" dirty="0" err="1" smtClean="0"/>
              <a:t>Тенишева</a:t>
            </a:r>
            <a:r>
              <a:rPr lang="ru-RU" sz="1400" dirty="0" smtClean="0"/>
              <a:t>. Храм не действующий.</a:t>
            </a:r>
            <a:endParaRPr lang="ru-RU" sz="1400" dirty="0"/>
          </a:p>
        </p:txBody>
      </p:sp>
      <p:pic>
        <p:nvPicPr>
          <p:cNvPr id="7" name="Рисунок 6" descr="IMG_20180707_1335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7818" y="2786058"/>
            <a:ext cx="3500462" cy="35389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29256" y="6286520"/>
            <a:ext cx="2928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Проект церкви в Талашкине, 1902г. М.К </a:t>
            </a:r>
            <a:r>
              <a:rPr lang="ru-RU" sz="1200" dirty="0" err="1" smtClean="0"/>
              <a:t>Тенишева</a:t>
            </a:r>
            <a:r>
              <a:rPr lang="ru-RU" sz="1200" dirty="0" smtClean="0"/>
              <a:t>, И.Ф. Борщевский</a:t>
            </a:r>
            <a:endParaRPr lang="ru-RU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286380" y="357166"/>
            <a:ext cx="35719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  Место это производило на передовых творцов начала ХХ века огромное впечатление. Они единодушно утверждали, что в имении князей </a:t>
            </a:r>
            <a:r>
              <a:rPr lang="ru-RU" sz="1400" dirty="0" err="1" smtClean="0"/>
              <a:t>Тенишевых</a:t>
            </a:r>
            <a:r>
              <a:rPr lang="ru-RU" sz="1400" dirty="0" smtClean="0"/>
              <a:t> во </a:t>
            </a:r>
            <a:r>
              <a:rPr lang="ru-RU" sz="1400" dirty="0" err="1" smtClean="0"/>
              <a:t>Фленово</a:t>
            </a:r>
            <a:r>
              <a:rPr lang="ru-RU" sz="1400" dirty="0" smtClean="0"/>
              <a:t> на них сходит особое вдохновение, что здесь буквально витает некий творческий дух.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14282" y="1428736"/>
            <a:ext cx="4357718" cy="407196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400" dirty="0" smtClean="0"/>
              <a:t>         </a:t>
            </a:r>
            <a:r>
              <a:rPr lang="ru-RU" sz="1600" dirty="0" smtClean="0"/>
              <a:t>В августе 1946 года Талашкино объявлено </a:t>
            </a:r>
            <a:r>
              <a:rPr lang="ru-RU" sz="1600" b="1" dirty="0" smtClean="0"/>
              <a:t>историко-художественным заповедником</a:t>
            </a:r>
            <a:r>
              <a:rPr lang="ru-RU" sz="1600" dirty="0" smtClean="0"/>
              <a:t>. На его территории определена охранная зона. Художественные постройки во </a:t>
            </a:r>
            <a:r>
              <a:rPr lang="ru-RU" sz="1600" dirty="0" err="1" smtClean="0"/>
              <a:t>Фленове</a:t>
            </a:r>
            <a:r>
              <a:rPr lang="ru-RU" sz="1600" dirty="0" smtClean="0"/>
              <a:t>, которые входят в комплекс усадьбы, также взяты под охрану государства. Церковь Святого Духа в 1948 году Советом Министров РСФСР объявлена памятником архитектуры. В настоящее время «Теремок», в котором размещена экспозиция, является отделом </a:t>
            </a:r>
            <a:r>
              <a:rPr lang="ru-RU" sz="1600" b="1" dirty="0" smtClean="0"/>
              <a:t>Смоленского государственного объединенного исторического и архитектурно-художественного музея-заповедника</a:t>
            </a:r>
            <a:r>
              <a:rPr lang="ru-RU" sz="1600" dirty="0" smtClean="0"/>
              <a:t>. </a:t>
            </a:r>
            <a:endParaRPr lang="ru-RU" sz="1600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00034" y="428604"/>
            <a:ext cx="4543428" cy="928694"/>
          </a:xfrm>
        </p:spPr>
        <p:txBody>
          <a:bodyPr/>
          <a:lstStyle/>
          <a:p>
            <a:r>
              <a:rPr lang="ru-RU" b="1" dirty="0" smtClean="0"/>
              <a:t>Заключение</a:t>
            </a:r>
            <a:endParaRPr lang="ru-RU" b="1" dirty="0"/>
          </a:p>
        </p:txBody>
      </p:sp>
      <p:pic>
        <p:nvPicPr>
          <p:cNvPr id="5" name="Рисунок 4" descr="IMG_95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03358" y="548680"/>
            <a:ext cx="4040608" cy="2691904"/>
          </a:xfrm>
          <a:prstGeom prst="rect">
            <a:avLst/>
          </a:prstGeom>
        </p:spPr>
      </p:pic>
      <p:pic>
        <p:nvPicPr>
          <p:cNvPr id="6" name="Рисунок 5" descr="IMG_96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07079" y="3500438"/>
            <a:ext cx="4108325" cy="21884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14876" y="5715016"/>
            <a:ext cx="4000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Резные ворота, сделанные из дерева по эскизу С.В. Малютина при восстановлении комплекса после Великой Отечественной войны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357158" y="428604"/>
            <a:ext cx="8147248" cy="1500198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sz="1600" dirty="0" smtClean="0"/>
              <a:t>         </a:t>
            </a:r>
            <a:r>
              <a:rPr lang="ru-RU" sz="1600" b="1" dirty="0" smtClean="0"/>
              <a:t>К 150-летию со дня рождения </a:t>
            </a:r>
            <a:r>
              <a:rPr lang="ru-RU" sz="1600" b="1" dirty="0" err="1" smtClean="0"/>
              <a:t>Тенишевой</a:t>
            </a:r>
            <a:r>
              <a:rPr lang="ru-RU" sz="1600" b="1" dirty="0" smtClean="0"/>
              <a:t> </a:t>
            </a:r>
            <a:r>
              <a:rPr lang="ru-RU" sz="1600" dirty="0" smtClean="0"/>
              <a:t>в 2008 году появился памятник хозяйке имения в стиле городской реалистической скульптуры — нарядная статная дама как бы встречает гостей, опираясь на зонтик. На памятном камне слова </a:t>
            </a:r>
            <a:r>
              <a:rPr lang="ru-RU" sz="1600" dirty="0" err="1" smtClean="0"/>
              <a:t>Тенишевой</a:t>
            </a:r>
            <a:r>
              <a:rPr lang="ru-RU" sz="1600" dirty="0" smtClean="0"/>
              <a:t>: </a:t>
            </a:r>
            <a:r>
              <a:rPr lang="ru-RU" sz="1600" i="1" dirty="0" smtClean="0"/>
              <a:t>«Храмы, музеи, памятники строятся не для современников... Они строятся для будущих поколений». </a:t>
            </a:r>
          </a:p>
          <a:p>
            <a:pPr algn="just">
              <a:buNone/>
            </a:pPr>
            <a:r>
              <a:rPr lang="ru-RU" sz="1400" i="1" dirty="0" smtClean="0"/>
              <a:t> </a:t>
            </a:r>
          </a:p>
          <a:p>
            <a:pPr algn="just">
              <a:buNone/>
            </a:pPr>
            <a:endParaRPr lang="ru-RU" sz="1400" dirty="0"/>
          </a:p>
        </p:txBody>
      </p:sp>
      <p:pic>
        <p:nvPicPr>
          <p:cNvPr id="5" name="Рисунок 4" descr="IMG_20180707_1352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1714488"/>
            <a:ext cx="3438856" cy="4585142"/>
          </a:xfrm>
          <a:prstGeom prst="rect">
            <a:avLst/>
          </a:prstGeom>
        </p:spPr>
      </p:pic>
      <p:pic>
        <p:nvPicPr>
          <p:cNvPr id="6" name="Рисунок 5" descr="IMG_20180707_1351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2420888"/>
            <a:ext cx="4392170" cy="32941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467544" y="548680"/>
            <a:ext cx="4474840" cy="1459632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sz="1400" dirty="0" smtClean="0"/>
              <a:t>         </a:t>
            </a:r>
            <a:r>
              <a:rPr lang="ru-RU" sz="1600" dirty="0" smtClean="0"/>
              <a:t>Ежегодно на территории усадьбы проводится </a:t>
            </a:r>
            <a:r>
              <a:rPr lang="ru-RU" sz="1600" b="1" dirty="0" smtClean="0"/>
              <a:t>народный праздник-фестиваль </a:t>
            </a:r>
            <a:r>
              <a:rPr lang="ru-RU" sz="1600" dirty="0" smtClean="0"/>
              <a:t>с гуляниями, плясками и песнями. Талашкино и </a:t>
            </a:r>
            <a:r>
              <a:rPr lang="ru-RU" sz="1600" dirty="0" err="1" smtClean="0"/>
              <a:t>Фленово</a:t>
            </a:r>
            <a:r>
              <a:rPr lang="ru-RU" sz="1600" dirty="0" smtClean="0"/>
              <a:t> остаются и сейчас неиссякаемым источником народной культуры</a:t>
            </a:r>
            <a:r>
              <a:rPr lang="ru-RU" sz="1600" dirty="0" smtClean="0"/>
              <a:t>. </a:t>
            </a:r>
          </a:p>
          <a:p>
            <a:pPr algn="just">
              <a:buNone/>
            </a:pPr>
            <a:endParaRPr lang="ru-RU" sz="1600" dirty="0"/>
          </a:p>
        </p:txBody>
      </p:sp>
      <p:pic>
        <p:nvPicPr>
          <p:cNvPr id="8" name="Рисунок 7" descr="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6380" y="3429000"/>
            <a:ext cx="3598322" cy="25031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57818" y="5929330"/>
            <a:ext cx="27363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"Купальская ночь" во </a:t>
            </a:r>
            <a:r>
              <a:rPr lang="ru-RU" sz="1100" dirty="0" err="1" smtClean="0"/>
              <a:t>Фленове</a:t>
            </a:r>
            <a:r>
              <a:rPr lang="ru-RU" sz="1100" dirty="0" smtClean="0"/>
              <a:t>. </a:t>
            </a:r>
          </a:p>
          <a:p>
            <a:r>
              <a:rPr lang="ru-RU" sz="1100" dirty="0" smtClean="0"/>
              <a:t>7 июля 2018 г.</a:t>
            </a:r>
            <a:endParaRPr lang="ru-RU" sz="1100" dirty="0"/>
          </a:p>
        </p:txBody>
      </p:sp>
      <p:pic>
        <p:nvPicPr>
          <p:cNvPr id="10" name="Рисунок 9" descr="img_2153_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2285992"/>
            <a:ext cx="4554019" cy="2808312"/>
          </a:xfrm>
          <a:prstGeom prst="rect">
            <a:avLst/>
          </a:prstGeom>
        </p:spPr>
      </p:pic>
      <p:pic>
        <p:nvPicPr>
          <p:cNvPr id="11" name="Рисунок 10" descr="img_2177_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4942" y="785794"/>
            <a:ext cx="3607125" cy="2286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1472952"/>
          </a:xfrm>
        </p:spPr>
        <p:txBody>
          <a:bodyPr/>
          <a:lstStyle/>
          <a:p>
            <a:pPr algn="ctr">
              <a:spcBef>
                <a:spcPts val="0"/>
              </a:spcBef>
              <a:buNone/>
            </a:pPr>
            <a:r>
              <a:rPr lang="ru-RU" dirty="0" smtClean="0"/>
              <a:t>     </a:t>
            </a:r>
            <a:r>
              <a:rPr lang="ru-RU" sz="2200" dirty="0" smtClean="0"/>
              <a:t>На </a:t>
            </a:r>
            <a:r>
              <a:rPr lang="ru-RU" sz="2200" dirty="0" smtClean="0"/>
              <a:t>этом экскурсия подошла к концу. Спасибо за внимание! Ждем вас снова на экскурсии </a:t>
            </a:r>
            <a:r>
              <a:rPr lang="ru-RU" sz="2200" dirty="0" smtClean="0"/>
              <a:t>и </a:t>
            </a:r>
            <a:r>
              <a:rPr lang="ru-RU" sz="2200" dirty="0" smtClean="0"/>
              <a:t>на народном </a:t>
            </a:r>
            <a:endParaRPr lang="ru-RU" sz="2200" dirty="0" smtClean="0"/>
          </a:p>
          <a:p>
            <a:pPr algn="ctr">
              <a:spcBef>
                <a:spcPts val="0"/>
              </a:spcBef>
              <a:buNone/>
            </a:pPr>
            <a:r>
              <a:rPr lang="ru-RU" sz="2200" dirty="0" smtClean="0"/>
              <a:t>празднике-фестивале</a:t>
            </a:r>
            <a:r>
              <a:rPr lang="ru-RU" sz="2200" dirty="0" smtClean="0"/>
              <a:t>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" name="Рисунок 4" descr="IMG_20180707_1351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988840"/>
            <a:ext cx="5976664" cy="44824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57158" y="1285860"/>
            <a:ext cx="8363272" cy="203305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500" dirty="0" smtClean="0"/>
              <a:t>        Талашкино — историко-художественный заповедник на Смоленщине, тесно связанный с развитием русского искусства конца XIX – начала XX века. Этот уникальный культурный центр находится в 18 километрах к юго-востоку от Смоленска по </a:t>
            </a:r>
            <a:r>
              <a:rPr lang="ru-RU" sz="1500" dirty="0" err="1" smtClean="0"/>
              <a:t>Рославльскому</a:t>
            </a:r>
            <a:r>
              <a:rPr lang="ru-RU" sz="1500" dirty="0" smtClean="0"/>
              <a:t> шоссе. В ХVIII веке, во времена Сигизмунда III Талашкино было жаловано полякам </a:t>
            </a:r>
            <a:r>
              <a:rPr lang="ru-RU" sz="1500" dirty="0" err="1" smtClean="0"/>
              <a:t>Шупинским</a:t>
            </a:r>
            <a:r>
              <a:rPr lang="ru-RU" sz="1500" dirty="0" smtClean="0"/>
              <a:t>. В первой половине ХIХ века принадлежало гвардии-капитану Н. А. </a:t>
            </a:r>
            <a:r>
              <a:rPr lang="ru-RU" sz="1500" dirty="0" err="1" smtClean="0"/>
              <a:t>Шупинскому</a:t>
            </a:r>
            <a:r>
              <a:rPr lang="ru-RU" sz="1500" dirty="0" smtClean="0"/>
              <a:t>, уездному предводителю дворянства. Последней владелицей имения была Е. К. </a:t>
            </a:r>
            <a:r>
              <a:rPr lang="ru-RU" sz="1500" dirty="0" err="1" smtClean="0"/>
              <a:t>Шупинская</a:t>
            </a:r>
            <a:r>
              <a:rPr lang="ru-RU" sz="1500" dirty="0" smtClean="0"/>
              <a:t> (в замужестве Святополк-Четвертинская). В 1893 г. она продала Талашкино князьям </a:t>
            </a:r>
            <a:r>
              <a:rPr lang="ru-RU" sz="1500" dirty="0" err="1" smtClean="0"/>
              <a:t>Тенишевым</a:t>
            </a:r>
            <a:r>
              <a:rPr lang="ru-RU" sz="1500" dirty="0" smtClean="0"/>
              <a:t>.  В 1894 году </a:t>
            </a:r>
            <a:r>
              <a:rPr lang="ru-RU" sz="1500" dirty="0" err="1" smtClean="0"/>
              <a:t>Тенишевы</a:t>
            </a:r>
            <a:r>
              <a:rPr lang="ru-RU" sz="1500" dirty="0" smtClean="0"/>
              <a:t> приобрели рядом с </a:t>
            </a:r>
            <a:r>
              <a:rPr lang="ru-RU" sz="1500" dirty="0" err="1" smtClean="0"/>
              <a:t>Талашкиным</a:t>
            </a:r>
            <a:r>
              <a:rPr lang="ru-RU" sz="1500" dirty="0" smtClean="0"/>
              <a:t> хутор </a:t>
            </a:r>
            <a:r>
              <a:rPr lang="ru-RU" sz="1500" dirty="0" err="1" smtClean="0"/>
              <a:t>Фленово</a:t>
            </a:r>
            <a:r>
              <a:rPr lang="ru-RU" sz="1500" dirty="0" smtClean="0"/>
              <a:t>. </a:t>
            </a:r>
            <a:endParaRPr lang="ru-RU" sz="15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907228"/>
          </a:xfrm>
        </p:spPr>
        <p:txBody>
          <a:bodyPr/>
          <a:lstStyle/>
          <a:p>
            <a:r>
              <a:rPr lang="ru-RU" b="1" dirty="0" smtClean="0"/>
              <a:t>Историческая справка</a:t>
            </a:r>
            <a:endParaRPr lang="ru-RU" b="1" dirty="0"/>
          </a:p>
        </p:txBody>
      </p:sp>
      <p:pic>
        <p:nvPicPr>
          <p:cNvPr id="4" name="Рисунок 3" descr="1869196_origin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3429000"/>
            <a:ext cx="5248584" cy="2952328"/>
          </a:xfrm>
          <a:prstGeom prst="rect">
            <a:avLst/>
          </a:prstGeom>
        </p:spPr>
      </p:pic>
      <p:pic>
        <p:nvPicPr>
          <p:cNvPr id="5" name="Рисунок 4" descr="IMG_20180707_1254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84" y="3212976"/>
            <a:ext cx="2322258" cy="30963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5576" y="6381328"/>
            <a:ext cx="1296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Хутор </a:t>
            </a:r>
            <a:r>
              <a:rPr lang="ru-RU" sz="1100" dirty="0" err="1" smtClean="0"/>
              <a:t>Фленово</a:t>
            </a:r>
            <a:endParaRPr lang="ru-RU" sz="1100" dirty="0"/>
          </a:p>
        </p:txBody>
      </p:sp>
      <p:sp>
        <p:nvSpPr>
          <p:cNvPr id="7" name="TextBox 6"/>
          <p:cNvSpPr txBox="1"/>
          <p:nvPr/>
        </p:nvSpPr>
        <p:spPr>
          <a:xfrm>
            <a:off x="6228184" y="6309320"/>
            <a:ext cx="2304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Супруги </a:t>
            </a:r>
            <a:r>
              <a:rPr lang="ru-RU" sz="1100" dirty="0" err="1" smtClean="0"/>
              <a:t>Тенишевы</a:t>
            </a:r>
            <a:r>
              <a:rPr lang="ru-RU" sz="1100" dirty="0" smtClean="0"/>
              <a:t>. Статуэтка в  здании музея во </a:t>
            </a:r>
            <a:r>
              <a:rPr lang="ru-RU" sz="1100" dirty="0" err="1" smtClean="0"/>
              <a:t>Фленове</a:t>
            </a:r>
            <a:endParaRPr lang="ru-RU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/>
              <a:t>Список  используемых  материалов:</a:t>
            </a:r>
            <a:endParaRPr lang="ru-RU" sz="4000" b="1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467544" y="1621430"/>
            <a:ext cx="7632848" cy="2662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Журавлева Л.С. Княгиня Мария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Тенишева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 — Смоленск, 1992. — 238 с.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Журавлева О.С.Талашкино. — М.: «Изобразительное искусство», 1989. — 208 с.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Назарова Т. Талашкино – «Афины русских крестьян» //Любимая Россия. — М., 2006,  №2(3). —    С. 112–121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Тенишева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М. К. Впечатления моей жизни. — СПБ.: «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Лениздат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», 2014. — 480 с.</a:t>
            </a:r>
          </a:p>
          <a:p>
            <a:pPr indent="450850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400" dirty="0" smtClean="0"/>
              <a:t>ОГБУК «Смоленский государственный музей-заповедник»,</a:t>
            </a:r>
            <a:r>
              <a:rPr lang="en-US" sz="1400" dirty="0" smtClean="0"/>
              <a:t> </a:t>
            </a:r>
            <a:r>
              <a:rPr lang="ru-RU" sz="1400" dirty="0" smtClean="0"/>
              <a:t>2010-2018 </a:t>
            </a:r>
            <a:r>
              <a:rPr lang="en-US" sz="1400" dirty="0" smtClean="0"/>
              <a:t>www.smolensk-museum.ru /</a:t>
            </a:r>
            <a:r>
              <a:rPr lang="ru-RU" sz="1400" dirty="0" smtClean="0"/>
              <a:t> Историко-архитектурный комплекс «Теремок»</a:t>
            </a:r>
            <a:r>
              <a:rPr lang="en-US" sz="1400" dirty="0" smtClean="0"/>
              <a:t> / </a:t>
            </a:r>
            <a:r>
              <a:rPr lang="ru-RU" sz="1400" dirty="0" smtClean="0"/>
              <a:t>Новости </a:t>
            </a:r>
            <a:r>
              <a:rPr lang="en-US" sz="1400" dirty="0" smtClean="0"/>
              <a:t>/ </a:t>
            </a:r>
            <a:r>
              <a:rPr lang="ru-RU" sz="1400" dirty="0" smtClean="0"/>
              <a:t>Музейная жизнь </a:t>
            </a:r>
            <a:r>
              <a:rPr lang="en-US" sz="1400" dirty="0" smtClean="0"/>
              <a:t>/ </a:t>
            </a:r>
            <a:r>
              <a:rPr lang="ru-RU" sz="1400" dirty="0" smtClean="0"/>
              <a:t>«Купальская ночь во </a:t>
            </a:r>
            <a:r>
              <a:rPr lang="ru-RU" sz="1400" dirty="0" err="1" smtClean="0"/>
              <a:t>Флёнове</a:t>
            </a:r>
            <a:r>
              <a:rPr lang="ru-RU" sz="1400" dirty="0" smtClean="0"/>
              <a:t>». Народно-обрядовый праздник. — Режим доступа: </a:t>
            </a:r>
            <a:r>
              <a:rPr lang="en-US" sz="1400" dirty="0" smtClean="0"/>
              <a:t>http://www.smolensk-museum.ru/catalog/teremok/novosti_929/news_2471.html</a:t>
            </a:r>
            <a:r>
              <a:rPr lang="ru-RU" sz="1400" dirty="0" smtClean="0"/>
              <a:t>, свободный. — </a:t>
            </a:r>
            <a:r>
              <a:rPr lang="ru-RU" sz="1400" dirty="0" err="1" smtClean="0"/>
              <a:t>Загл</a:t>
            </a:r>
            <a:r>
              <a:rPr lang="ru-RU" sz="1400" dirty="0" smtClean="0"/>
              <a:t>. с экрана.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3754760" cy="614015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500" dirty="0" smtClean="0"/>
              <a:t>        Благодаря художественным склонностям Марии  </a:t>
            </a:r>
            <a:r>
              <a:rPr lang="ru-RU" sz="1500" dirty="0" err="1" smtClean="0"/>
              <a:t>Клавдиевной</a:t>
            </a:r>
            <a:r>
              <a:rPr lang="ru-RU" sz="1500" dirty="0" smtClean="0"/>
              <a:t>  </a:t>
            </a:r>
            <a:r>
              <a:rPr lang="ru-RU" sz="1500" dirty="0" err="1" smtClean="0"/>
              <a:t>Тенишевой</a:t>
            </a:r>
            <a:r>
              <a:rPr lang="ru-RU" sz="1500" dirty="0" smtClean="0"/>
              <a:t>, усадьба превращается в культурный центр. Здесь М. К. </a:t>
            </a:r>
            <a:r>
              <a:rPr lang="ru-RU" sz="1500" dirty="0" err="1" smtClean="0"/>
              <a:t>Тенишева</a:t>
            </a:r>
            <a:r>
              <a:rPr lang="ru-RU" sz="1500" dirty="0" smtClean="0"/>
              <a:t> стала собирать свою уникальную коллекцию старины, которая в 1907 году была показана в Лувре и затем передана Смоленску. Собрание </a:t>
            </a:r>
            <a:r>
              <a:rPr lang="ru-RU" sz="1500" dirty="0" err="1" smtClean="0"/>
              <a:t>Тенишевой</a:t>
            </a:r>
            <a:r>
              <a:rPr lang="ru-RU" sz="1500" dirty="0" smtClean="0"/>
              <a:t> стало одной из лучших коллекций русского народного искусства. В Талашкине бывали и работали выдающиеся деятели отечественной культуры: И. Е. Репин, К. А. Коровин, М. А. Врубель, Н. К. Рерих, С. В. Малютин и многие другие. Здесь художники создали немало значительных произведений. Большое внимание уделялось музыке, был создан театр, организован балалаечный оркестр, здесь композитор И. Ф. Стравинский начинал работу над балетом «Весна священная». С этим центром связано начало смоленского музея.  </a:t>
            </a:r>
          </a:p>
          <a:p>
            <a:pPr algn="just">
              <a:buNone/>
            </a:pPr>
            <a:endParaRPr lang="ru-RU" sz="1400" dirty="0"/>
          </a:p>
        </p:txBody>
      </p:sp>
      <p:pic>
        <p:nvPicPr>
          <p:cNvPr id="5" name="Рисунок 4" descr="Мария Тенишева и Илья Репи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476672"/>
            <a:ext cx="3456384" cy="24688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55976" y="2924944"/>
            <a:ext cx="31683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М. К. </a:t>
            </a:r>
            <a:r>
              <a:rPr lang="ru-RU" sz="1100" dirty="0" err="1" smtClean="0"/>
              <a:t>Тенишева</a:t>
            </a:r>
            <a:r>
              <a:rPr lang="ru-RU" sz="1100" dirty="0" smtClean="0"/>
              <a:t> и  И. Е. Репин на пленэре</a:t>
            </a:r>
            <a:endParaRPr lang="ru-RU" sz="1100" dirty="0"/>
          </a:p>
        </p:txBody>
      </p:sp>
      <p:pic>
        <p:nvPicPr>
          <p:cNvPr id="7" name="Рисунок 6" descr="Мария Тенишева позирует скульптору П.П. Трубецкому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3284984"/>
            <a:ext cx="3808422" cy="24482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55976" y="5733256"/>
            <a:ext cx="2376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Мария </a:t>
            </a:r>
            <a:r>
              <a:rPr lang="ru-RU" sz="1100" dirty="0" err="1" smtClean="0"/>
              <a:t>Тенишева</a:t>
            </a:r>
            <a:r>
              <a:rPr lang="ru-RU" sz="1100" dirty="0" smtClean="0"/>
              <a:t> позирует скульптору П. П. Трубецкому</a:t>
            </a:r>
            <a:endParaRPr lang="ru-RU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539552" y="620688"/>
            <a:ext cx="3672408" cy="2395736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sz="1400" dirty="0" smtClean="0"/>
              <a:t>        </a:t>
            </a:r>
            <a:r>
              <a:rPr lang="ru-RU" sz="1600" dirty="0" smtClean="0"/>
              <a:t>Сохранившийся уникальный архитектурный комплекс в усадьбе Талашкино и сейчас поражает своей красотой и гармонией. Многочисленные туристы со всех концов России приезжают познакомиться с экспозициями и прогуляться по живописным окрестностям заповедника. </a:t>
            </a:r>
          </a:p>
          <a:p>
            <a:pPr algn="just">
              <a:buNone/>
            </a:pPr>
            <a:endParaRPr lang="ru-RU" sz="1400" dirty="0"/>
          </a:p>
        </p:txBody>
      </p:sp>
      <p:pic>
        <p:nvPicPr>
          <p:cNvPr id="7" name="Рисунок 6" descr="IMG_20180707_1325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332656"/>
            <a:ext cx="4068588" cy="2664296"/>
          </a:xfrm>
          <a:prstGeom prst="rect">
            <a:avLst/>
          </a:prstGeom>
        </p:spPr>
      </p:pic>
      <p:pic>
        <p:nvPicPr>
          <p:cNvPr id="5" name="Рисунок 4" descr="IMG_20180707_1349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068960"/>
            <a:ext cx="4355976" cy="3266982"/>
          </a:xfrm>
          <a:prstGeom prst="rect">
            <a:avLst/>
          </a:prstGeom>
        </p:spPr>
      </p:pic>
      <p:pic>
        <p:nvPicPr>
          <p:cNvPr id="9" name="Рисунок 8" descr="IMG_20180707_1250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3284984"/>
            <a:ext cx="3707904" cy="2780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79512" y="1484784"/>
            <a:ext cx="3240360" cy="5001344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sz="1400" dirty="0" smtClean="0"/>
              <a:t>        </a:t>
            </a:r>
            <a:r>
              <a:rPr lang="ru-RU" sz="1500" dirty="0" smtClean="0"/>
              <a:t>Прежде чем начать рассказ о культурном центре Талашкино, стоит отметить, что многое, про что мы говорим «Талашкино», происходило на самом деле во </a:t>
            </a:r>
            <a:r>
              <a:rPr lang="ru-RU" sz="1500" u="sng" dirty="0" err="1" smtClean="0"/>
              <a:t>Фленове</a:t>
            </a:r>
            <a:r>
              <a:rPr lang="ru-RU" sz="1500" dirty="0" smtClean="0"/>
              <a:t>, в хуторе, который </a:t>
            </a:r>
            <a:r>
              <a:rPr lang="ru-RU" sz="1500" dirty="0" err="1" smtClean="0"/>
              <a:t>Тенишевы</a:t>
            </a:r>
            <a:r>
              <a:rPr lang="ru-RU" sz="1500" dirty="0" smtClean="0"/>
              <a:t> приобрели специально для своей деятельности. </a:t>
            </a:r>
            <a:r>
              <a:rPr lang="ru-RU" sz="1500" dirty="0" err="1" smtClean="0"/>
              <a:t>Фленово</a:t>
            </a:r>
            <a:r>
              <a:rPr lang="ru-RU" sz="1500" dirty="0" smtClean="0"/>
              <a:t> представляет собой территорию с холмом, возвышающимся над остальной местностью. Господский </a:t>
            </a:r>
            <a:r>
              <a:rPr lang="ru-RU" sz="1500" dirty="0" err="1" smtClean="0"/>
              <a:t>талашкинский</a:t>
            </a:r>
            <a:r>
              <a:rPr lang="ru-RU" sz="1500" dirty="0" smtClean="0"/>
              <a:t> дом находился в полутора верстах от </a:t>
            </a:r>
            <a:r>
              <a:rPr lang="ru-RU" sz="1500" dirty="0" err="1" smtClean="0"/>
              <a:t>Фленово</a:t>
            </a:r>
            <a:r>
              <a:rPr lang="ru-RU" sz="1500" dirty="0" smtClean="0"/>
              <a:t>. Таким образом, если сейчас везут экскурсантов в «Талашкино», то на самом деле они попадают исключительно во </a:t>
            </a:r>
            <a:r>
              <a:rPr lang="ru-RU" sz="1500" dirty="0" err="1" smtClean="0"/>
              <a:t>Фленово</a:t>
            </a:r>
            <a:r>
              <a:rPr lang="ru-RU" sz="1500" dirty="0" smtClean="0"/>
              <a:t>, так как княжеские постройки в Талашкине не сохранились. </a:t>
            </a:r>
            <a:endParaRPr lang="ru-RU" sz="15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285728"/>
            <a:ext cx="4896544" cy="93610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4700" b="1" dirty="0" smtClean="0"/>
              <a:t>Введение</a:t>
            </a:r>
            <a:endParaRPr lang="ru-RU" sz="4700" b="1" dirty="0"/>
          </a:p>
        </p:txBody>
      </p:sp>
      <p:pic>
        <p:nvPicPr>
          <p:cNvPr id="6" name="Рисунок 5" descr="IMG_20180707_1356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0430" y="1571612"/>
            <a:ext cx="5238786" cy="3929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8219256" cy="102758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400" dirty="0" smtClean="0"/>
              <a:t>        </a:t>
            </a:r>
            <a:r>
              <a:rPr lang="ru-RU" sz="1500" dirty="0" smtClean="0"/>
              <a:t>Значительно пострадавшая в годы Великой Отечественной войны, усадьба утратила свой первоначальный облик. Нет больше господского дома, театра. </a:t>
            </a:r>
            <a:r>
              <a:rPr lang="ru-RU" sz="1600" dirty="0" smtClean="0"/>
              <a:t>В нашем музее вы можете увидеть макеты этих построек </a:t>
            </a:r>
            <a:r>
              <a:rPr lang="ru-RU" sz="1600" dirty="0" smtClean="0"/>
              <a:t>.</a:t>
            </a:r>
            <a:endParaRPr lang="ru-RU" sz="1500" dirty="0"/>
          </a:p>
        </p:txBody>
      </p:sp>
      <p:pic>
        <p:nvPicPr>
          <p:cNvPr id="5" name="Рисунок 4" descr="макет господского дом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340768"/>
            <a:ext cx="7632848" cy="43009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7584" y="5661248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Макет господского дома в Талашкине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755576" y="332656"/>
            <a:ext cx="7858180" cy="121444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500" dirty="0" smtClean="0"/>
              <a:t>         До наших дней на хуторе </a:t>
            </a:r>
            <a:r>
              <a:rPr lang="ru-RU" sz="1500" dirty="0" err="1" smtClean="0"/>
              <a:t>Фленово</a:t>
            </a:r>
            <a:r>
              <a:rPr lang="ru-RU" sz="1500" dirty="0" smtClean="0"/>
              <a:t> сохранились такие постройки: восстановленный парк с прудами, здание художественной мастерской, сельскохозяйственной школы, Храм Святого Духа, сказочный домик «Теремок». Первоначально план </a:t>
            </a:r>
            <a:r>
              <a:rPr lang="ru-RU" sz="1500" dirty="0" err="1" smtClean="0"/>
              <a:t>Фленова</a:t>
            </a:r>
            <a:r>
              <a:rPr lang="ru-RU" sz="1500" dirty="0" smtClean="0"/>
              <a:t> выглядел так:</a:t>
            </a:r>
            <a:endParaRPr lang="ru-RU" sz="1500" dirty="0"/>
          </a:p>
        </p:txBody>
      </p:sp>
      <p:sp>
        <p:nvSpPr>
          <p:cNvPr id="4" name="TextBox 3"/>
          <p:cNvSpPr txBox="1"/>
          <p:nvPr/>
        </p:nvSpPr>
        <p:spPr>
          <a:xfrm>
            <a:off x="1071538" y="6143644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План хутора </a:t>
            </a:r>
            <a:r>
              <a:rPr lang="ru-RU" sz="1200" dirty="0" err="1" smtClean="0"/>
              <a:t>Фленова</a:t>
            </a:r>
            <a:endParaRPr lang="ru-RU" sz="1200" dirty="0"/>
          </a:p>
        </p:txBody>
      </p:sp>
      <p:pic>
        <p:nvPicPr>
          <p:cNvPr id="5" name="Рисунок 4" descr="IMG_20180707_1255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1357298"/>
            <a:ext cx="6429420" cy="48220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395536" y="1772816"/>
            <a:ext cx="3960440" cy="403244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800" dirty="0" smtClean="0"/>
              <a:t>        </a:t>
            </a:r>
            <a:r>
              <a:rPr lang="ru-RU" sz="1800" dirty="0" smtClean="0"/>
              <a:t>Находясь </a:t>
            </a:r>
            <a:r>
              <a:rPr lang="ru-RU" sz="1800" dirty="0" smtClean="0"/>
              <a:t>в усадьбе Талашкино, нельзя не обозначить штрихи  биографии супругов </a:t>
            </a:r>
            <a:r>
              <a:rPr lang="ru-RU" sz="1800" dirty="0" err="1" smtClean="0"/>
              <a:t>Тенишевых</a:t>
            </a:r>
            <a:r>
              <a:rPr lang="ru-RU" sz="1800" dirty="0" smtClean="0"/>
              <a:t>. Перед нами статуэтка  этой удивительной пары: слева мы видим  Вячеслава Николаевича </a:t>
            </a:r>
            <a:r>
              <a:rPr lang="ru-RU" sz="1800" dirty="0" err="1" smtClean="0"/>
              <a:t>Тенишева</a:t>
            </a:r>
            <a:r>
              <a:rPr lang="ru-RU" sz="1800" dirty="0" smtClean="0"/>
              <a:t>, справа — его жену, Марию </a:t>
            </a:r>
            <a:r>
              <a:rPr lang="ru-RU" sz="1800" dirty="0" err="1" smtClean="0"/>
              <a:t>Клавдиевну</a:t>
            </a:r>
            <a:r>
              <a:rPr lang="ru-RU" sz="1800" dirty="0" smtClean="0"/>
              <a:t> </a:t>
            </a:r>
            <a:r>
              <a:rPr lang="ru-RU" sz="1800" dirty="0" err="1" smtClean="0"/>
              <a:t>Тенишеву</a:t>
            </a:r>
            <a:r>
              <a:rPr lang="ru-RU" sz="1800" dirty="0" smtClean="0"/>
              <a:t>. </a:t>
            </a:r>
          </a:p>
          <a:p>
            <a:pPr algn="just">
              <a:buNone/>
            </a:pPr>
            <a:endParaRPr lang="ru-RU" sz="1400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11560" y="404664"/>
            <a:ext cx="5400600" cy="115212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Биографическая </a:t>
            </a:r>
            <a:br>
              <a:rPr lang="ru-RU" b="1" dirty="0" smtClean="0"/>
            </a:br>
            <a:r>
              <a:rPr lang="ru-RU" b="1" dirty="0" smtClean="0"/>
              <a:t>справка</a:t>
            </a:r>
            <a:endParaRPr lang="ru-RU" b="1" dirty="0"/>
          </a:p>
        </p:txBody>
      </p:sp>
      <p:pic>
        <p:nvPicPr>
          <p:cNvPr id="5" name="Рисунок 4" descr="IMG_20180707_1254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928670"/>
            <a:ext cx="4014446" cy="5352594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695</TotalTime>
  <Words>1999</Words>
  <Application>Microsoft Office PowerPoint</Application>
  <PresentationFormat>Экран (4:3)</PresentationFormat>
  <Paragraphs>95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Бумажная</vt:lpstr>
      <vt:lpstr>Проект экскурсии по историко-художественному заповеднику «Талашкино»</vt:lpstr>
      <vt:lpstr>Содержание:</vt:lpstr>
      <vt:lpstr>Историческая справка</vt:lpstr>
      <vt:lpstr>Слайд 4</vt:lpstr>
      <vt:lpstr>Слайд 5</vt:lpstr>
      <vt:lpstr> Введение</vt:lpstr>
      <vt:lpstr>Слайд 7</vt:lpstr>
      <vt:lpstr>Слайд 8</vt:lpstr>
      <vt:lpstr>Биографическая  справка</vt:lpstr>
      <vt:lpstr>Слайд 10</vt:lpstr>
      <vt:lpstr>Слайд 11</vt:lpstr>
      <vt:lpstr>Слайд 12</vt:lpstr>
      <vt:lpstr>Сельскохозяйственная школа</vt:lpstr>
      <vt:lpstr>Слайд 14</vt:lpstr>
      <vt:lpstr>Слайд 15</vt:lpstr>
      <vt:lpstr>Слайд 16</vt:lpstr>
      <vt:lpstr>Театр</vt:lpstr>
      <vt:lpstr>Слайд 18</vt:lpstr>
      <vt:lpstr>Слайд 19</vt:lpstr>
      <vt:lpstr>Художественные мастерские</vt:lpstr>
      <vt:lpstr>Теремок</vt:lpstr>
      <vt:lpstr>Слайд 22</vt:lpstr>
      <vt:lpstr>Церковь Святого Духа</vt:lpstr>
      <vt:lpstr>Слайд 24</vt:lpstr>
      <vt:lpstr>Слайд 25</vt:lpstr>
      <vt:lpstr>Заключение</vt:lpstr>
      <vt:lpstr>Слайд 27</vt:lpstr>
      <vt:lpstr>Слайд 28</vt:lpstr>
      <vt:lpstr>Слайд 29</vt:lpstr>
      <vt:lpstr>Список  используемых  материалов: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Историко-художественный заповедник «Талашкино»</dc:title>
  <dc:creator>User</dc:creator>
  <cp:lastModifiedBy>User</cp:lastModifiedBy>
  <cp:revision>92</cp:revision>
  <dcterms:created xsi:type="dcterms:W3CDTF">2018-07-14T13:02:10Z</dcterms:created>
  <dcterms:modified xsi:type="dcterms:W3CDTF">2018-12-04T13:35:35Z</dcterms:modified>
</cp:coreProperties>
</file>